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1"/>
  </p:notesMasterIdLst>
  <p:handoutMasterIdLst>
    <p:handoutMasterId r:id="rId32"/>
  </p:handoutMasterIdLst>
  <p:sldIdLst>
    <p:sldId id="257" r:id="rId2"/>
    <p:sldId id="258" r:id="rId3"/>
    <p:sldId id="259" r:id="rId4"/>
    <p:sldId id="262" r:id="rId5"/>
    <p:sldId id="260" r:id="rId6"/>
    <p:sldId id="263" r:id="rId7"/>
    <p:sldId id="330" r:id="rId8"/>
    <p:sldId id="275" r:id="rId9"/>
    <p:sldId id="334" r:id="rId10"/>
    <p:sldId id="276" r:id="rId11"/>
    <p:sldId id="317" r:id="rId12"/>
    <p:sldId id="316" r:id="rId13"/>
    <p:sldId id="280" r:id="rId14"/>
    <p:sldId id="281" r:id="rId15"/>
    <p:sldId id="319" r:id="rId16"/>
    <p:sldId id="335" r:id="rId17"/>
    <p:sldId id="282" r:id="rId18"/>
    <p:sldId id="332" r:id="rId19"/>
    <p:sldId id="333" r:id="rId20"/>
    <p:sldId id="283" r:id="rId21"/>
    <p:sldId id="326" r:id="rId22"/>
    <p:sldId id="327" r:id="rId23"/>
    <p:sldId id="328" r:id="rId24"/>
    <p:sldId id="284" r:id="rId25"/>
    <p:sldId id="336" r:id="rId26"/>
    <p:sldId id="318" r:id="rId27"/>
    <p:sldId id="285" r:id="rId28"/>
    <p:sldId id="337" r:id="rId29"/>
    <p:sldId id="311" r:id="rId30"/>
  </p:sldIdLst>
  <p:sldSz cx="9144000" cy="6858000" type="screen4x3"/>
  <p:notesSz cx="9236075" cy="7010400"/>
  <p:defaultTextStyle>
    <a:defPPr>
      <a:defRPr lang="en-CA"/>
    </a:defPPr>
    <a:lvl1pPr algn="l" rtl="0" eaLnBrk="0" fontAlgn="base" hangingPunct="0">
      <a:spcBef>
        <a:spcPct val="0"/>
      </a:spcBef>
      <a:spcAft>
        <a:spcPct val="0"/>
      </a:spcAft>
      <a:defRPr b="1" kern="1200">
        <a:solidFill>
          <a:schemeClr val="tx1"/>
        </a:solidFill>
        <a:latin typeface="Arial" charset="0"/>
        <a:ea typeface="ＭＳ Ｐゴシック" pitchFamily="34" charset="-128"/>
        <a:cs typeface="Arial" charset="0"/>
      </a:defRPr>
    </a:lvl1pPr>
    <a:lvl2pPr marL="457200" algn="l" rtl="0" eaLnBrk="0" fontAlgn="base" hangingPunct="0">
      <a:spcBef>
        <a:spcPct val="0"/>
      </a:spcBef>
      <a:spcAft>
        <a:spcPct val="0"/>
      </a:spcAft>
      <a:defRPr b="1" kern="1200">
        <a:solidFill>
          <a:schemeClr val="tx1"/>
        </a:solidFill>
        <a:latin typeface="Arial" charset="0"/>
        <a:ea typeface="ＭＳ Ｐゴシック" pitchFamily="34" charset="-128"/>
        <a:cs typeface="Arial" charset="0"/>
      </a:defRPr>
    </a:lvl2pPr>
    <a:lvl3pPr marL="914400" algn="l" rtl="0" eaLnBrk="0" fontAlgn="base" hangingPunct="0">
      <a:spcBef>
        <a:spcPct val="0"/>
      </a:spcBef>
      <a:spcAft>
        <a:spcPct val="0"/>
      </a:spcAft>
      <a:defRPr b="1" kern="1200">
        <a:solidFill>
          <a:schemeClr val="tx1"/>
        </a:solidFill>
        <a:latin typeface="Arial" charset="0"/>
        <a:ea typeface="ＭＳ Ｐゴシック" pitchFamily="34" charset="-128"/>
        <a:cs typeface="Arial" charset="0"/>
      </a:defRPr>
    </a:lvl3pPr>
    <a:lvl4pPr marL="1371600" algn="l" rtl="0" eaLnBrk="0" fontAlgn="base" hangingPunct="0">
      <a:spcBef>
        <a:spcPct val="0"/>
      </a:spcBef>
      <a:spcAft>
        <a:spcPct val="0"/>
      </a:spcAft>
      <a:defRPr b="1" kern="1200">
        <a:solidFill>
          <a:schemeClr val="tx1"/>
        </a:solidFill>
        <a:latin typeface="Arial" charset="0"/>
        <a:ea typeface="ＭＳ Ｐゴシック" pitchFamily="34" charset="-128"/>
        <a:cs typeface="Arial" charset="0"/>
      </a:defRPr>
    </a:lvl4pPr>
    <a:lvl5pPr marL="1828800" algn="l" rtl="0" eaLnBrk="0" fontAlgn="base" hangingPunct="0">
      <a:spcBef>
        <a:spcPct val="0"/>
      </a:spcBef>
      <a:spcAft>
        <a:spcPct val="0"/>
      </a:spcAft>
      <a:defRPr b="1" kern="1200">
        <a:solidFill>
          <a:schemeClr val="tx1"/>
        </a:solidFill>
        <a:latin typeface="Arial" charset="0"/>
        <a:ea typeface="ＭＳ Ｐゴシック" pitchFamily="34" charset="-128"/>
        <a:cs typeface="Arial" charset="0"/>
      </a:defRPr>
    </a:lvl5pPr>
    <a:lvl6pPr marL="2286000" algn="l" defTabSz="914400" rtl="0" eaLnBrk="1" latinLnBrk="0" hangingPunct="1">
      <a:defRPr b="1" kern="1200">
        <a:solidFill>
          <a:schemeClr val="tx1"/>
        </a:solidFill>
        <a:latin typeface="Arial" charset="0"/>
        <a:ea typeface="ＭＳ Ｐゴシック" pitchFamily="34" charset="-128"/>
        <a:cs typeface="Arial" charset="0"/>
      </a:defRPr>
    </a:lvl6pPr>
    <a:lvl7pPr marL="2743200" algn="l" defTabSz="914400" rtl="0" eaLnBrk="1" latinLnBrk="0" hangingPunct="1">
      <a:defRPr b="1" kern="1200">
        <a:solidFill>
          <a:schemeClr val="tx1"/>
        </a:solidFill>
        <a:latin typeface="Arial" charset="0"/>
        <a:ea typeface="ＭＳ Ｐゴシック" pitchFamily="34" charset="-128"/>
        <a:cs typeface="Arial" charset="0"/>
      </a:defRPr>
    </a:lvl7pPr>
    <a:lvl8pPr marL="3200400" algn="l" defTabSz="914400" rtl="0" eaLnBrk="1" latinLnBrk="0" hangingPunct="1">
      <a:defRPr b="1" kern="1200">
        <a:solidFill>
          <a:schemeClr val="tx1"/>
        </a:solidFill>
        <a:latin typeface="Arial" charset="0"/>
        <a:ea typeface="ＭＳ Ｐゴシック" pitchFamily="34" charset="-128"/>
        <a:cs typeface="Arial" charset="0"/>
      </a:defRPr>
    </a:lvl8pPr>
    <a:lvl9pPr marL="3657600" algn="l" defTabSz="914400" rtl="0" eaLnBrk="1" latinLnBrk="0" hangingPunct="1">
      <a:defRPr b="1"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87" autoAdjust="0"/>
  </p:normalViewPr>
  <p:slideViewPr>
    <p:cSldViewPr>
      <p:cViewPr varScale="1">
        <p:scale>
          <a:sx n="80" d="100"/>
          <a:sy n="80" d="100"/>
        </p:scale>
        <p:origin x="1522"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03136"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30849" y="1"/>
            <a:ext cx="4003136" cy="351957"/>
          </a:xfrm>
          <a:prstGeom prst="rect">
            <a:avLst/>
          </a:prstGeom>
        </p:spPr>
        <p:txBody>
          <a:bodyPr vert="horz" lIns="91440" tIns="45720" rIns="91440" bIns="45720" rtlCol="0"/>
          <a:lstStyle>
            <a:lvl1pPr algn="r">
              <a:defRPr sz="1200"/>
            </a:lvl1pPr>
          </a:lstStyle>
          <a:p>
            <a:fld id="{B7927D26-9002-4DB2-B6AD-ADD04E4BA7E4}" type="datetimeFigureOut">
              <a:rPr lang="en-US" smtClean="0"/>
              <a:t>1/7/2016</a:t>
            </a:fld>
            <a:endParaRPr lang="en-US"/>
          </a:p>
        </p:txBody>
      </p:sp>
      <p:sp>
        <p:nvSpPr>
          <p:cNvPr id="4" name="Footer Placeholder 3"/>
          <p:cNvSpPr>
            <a:spLocks noGrp="1"/>
          </p:cNvSpPr>
          <p:nvPr>
            <p:ph type="ftr" sz="quarter" idx="2"/>
          </p:nvPr>
        </p:nvSpPr>
        <p:spPr>
          <a:xfrm>
            <a:off x="1" y="6658445"/>
            <a:ext cx="4003136"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30849" y="6658445"/>
            <a:ext cx="4003136" cy="351957"/>
          </a:xfrm>
          <a:prstGeom prst="rect">
            <a:avLst/>
          </a:prstGeom>
        </p:spPr>
        <p:txBody>
          <a:bodyPr vert="horz" lIns="91440" tIns="45720" rIns="91440" bIns="45720" rtlCol="0" anchor="b"/>
          <a:lstStyle>
            <a:lvl1pPr algn="r">
              <a:defRPr sz="1200"/>
            </a:lvl1pPr>
          </a:lstStyle>
          <a:p>
            <a:fld id="{FC3ABE87-382E-496B-A551-2E62F8F0FBC3}" type="slidenum">
              <a:rPr lang="en-US" smtClean="0"/>
              <a:t>‹#›</a:t>
            </a:fld>
            <a:endParaRPr lang="en-US"/>
          </a:p>
        </p:txBody>
      </p:sp>
    </p:spTree>
    <p:extLst>
      <p:ext uri="{BB962C8B-B14F-4D97-AF65-F5344CB8AC3E}">
        <p14:creationId xmlns:p14="http://schemas.microsoft.com/office/powerpoint/2010/main" val="669727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4003136" cy="3507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ea typeface="ＭＳ Ｐゴシック" pitchFamily="18" charset="-128"/>
                <a:cs typeface="Arial" charset="0"/>
              </a:defRPr>
            </a:lvl1pPr>
          </a:lstStyle>
          <a:p>
            <a:pPr>
              <a:defRPr/>
            </a:pPr>
            <a:endParaRPr lang="en-CA"/>
          </a:p>
        </p:txBody>
      </p:sp>
      <p:sp>
        <p:nvSpPr>
          <p:cNvPr id="7171" name="Rectangle 3"/>
          <p:cNvSpPr>
            <a:spLocks noGrp="1" noChangeArrowheads="1"/>
          </p:cNvSpPr>
          <p:nvPr>
            <p:ph type="dt" idx="1"/>
          </p:nvPr>
        </p:nvSpPr>
        <p:spPr bwMode="auto">
          <a:xfrm>
            <a:off x="5230849" y="0"/>
            <a:ext cx="4003136" cy="3507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ea typeface="ＭＳ Ｐゴシック" pitchFamily="18" charset="-128"/>
                <a:cs typeface="Arial" charset="0"/>
              </a:defRPr>
            </a:lvl1pPr>
          </a:lstStyle>
          <a:p>
            <a:pPr>
              <a:defRPr/>
            </a:pPr>
            <a:endParaRPr lang="en-CA"/>
          </a:p>
        </p:txBody>
      </p:sp>
      <p:sp>
        <p:nvSpPr>
          <p:cNvPr id="46084" name="Rectangle 4"/>
          <p:cNvSpPr>
            <a:spLocks noGrp="1" noRot="1" noChangeAspect="1" noChangeArrowheads="1" noTextEdit="1"/>
          </p:cNvSpPr>
          <p:nvPr>
            <p:ph type="sldImg" idx="2"/>
          </p:nvPr>
        </p:nvSpPr>
        <p:spPr bwMode="auto">
          <a:xfrm>
            <a:off x="2865438" y="525463"/>
            <a:ext cx="3505200" cy="26289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24444" y="3330420"/>
            <a:ext cx="7387187" cy="31544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7174" name="Rectangle 6"/>
          <p:cNvSpPr>
            <a:spLocks noGrp="1" noChangeArrowheads="1"/>
          </p:cNvSpPr>
          <p:nvPr>
            <p:ph type="ftr" sz="quarter" idx="4"/>
          </p:nvPr>
        </p:nvSpPr>
        <p:spPr bwMode="auto">
          <a:xfrm>
            <a:off x="1" y="6658443"/>
            <a:ext cx="4003136" cy="35076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ea typeface="ＭＳ Ｐゴシック" pitchFamily="18" charset="-128"/>
                <a:cs typeface="Arial" charset="0"/>
              </a:defRPr>
            </a:lvl1pPr>
          </a:lstStyle>
          <a:p>
            <a:pPr>
              <a:defRPr/>
            </a:pPr>
            <a:endParaRPr lang="en-CA"/>
          </a:p>
        </p:txBody>
      </p:sp>
      <p:sp>
        <p:nvSpPr>
          <p:cNvPr id="7175" name="Rectangle 7"/>
          <p:cNvSpPr>
            <a:spLocks noGrp="1" noChangeArrowheads="1"/>
          </p:cNvSpPr>
          <p:nvPr>
            <p:ph type="sldNum" sz="quarter" idx="5"/>
          </p:nvPr>
        </p:nvSpPr>
        <p:spPr bwMode="auto">
          <a:xfrm>
            <a:off x="5230849" y="6658443"/>
            <a:ext cx="4003136" cy="35076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smtClean="0">
                <a:cs typeface="+mn-cs"/>
              </a:defRPr>
            </a:lvl1pPr>
          </a:lstStyle>
          <a:p>
            <a:pPr>
              <a:defRPr/>
            </a:pPr>
            <a:fld id="{E814471E-7A10-43AC-B552-F20FE0BF1EAA}" type="slidenum">
              <a:rPr lang="en-CA"/>
              <a:pPr>
                <a:defRPr/>
              </a:pPr>
              <a:t>‹#›</a:t>
            </a:fld>
            <a:endParaRPr lang="en-CA"/>
          </a:p>
        </p:txBody>
      </p:sp>
    </p:spTree>
    <p:extLst>
      <p:ext uri="{BB962C8B-B14F-4D97-AF65-F5344CB8AC3E}">
        <p14:creationId xmlns:p14="http://schemas.microsoft.com/office/powerpoint/2010/main" val="9125355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57315A1-9468-4BC1-A2B2-1EA59686801D}" type="slidenum">
              <a:rPr lang="en-CA"/>
              <a:pPr/>
              <a:t>1</a:t>
            </a:fld>
            <a:endParaRPr lang="en-CA"/>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19061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360BA167-A0FE-4736-AC34-C8302929150D}" type="slidenum">
              <a:rPr lang="en-CA"/>
              <a:pPr/>
              <a:t>11</a:t>
            </a:fld>
            <a:endParaRPr lang="en-CA"/>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65904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360BA167-A0FE-4736-AC34-C8302929150D}" type="slidenum">
              <a:rPr lang="en-CA"/>
              <a:pPr/>
              <a:t>12</a:t>
            </a:fld>
            <a:endParaRPr lang="en-CA"/>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8167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360BA167-A0FE-4736-AC34-C8302929150D}" type="slidenum">
              <a:rPr lang="en-CA"/>
              <a:pPr/>
              <a:t>13</a:t>
            </a:fld>
            <a:endParaRPr lang="en-CA"/>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76216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AF25984-E18C-4AA7-9750-842897E45F81}" type="slidenum">
              <a:rPr lang="en-CA"/>
              <a:pPr/>
              <a:t>14</a:t>
            </a:fld>
            <a:endParaRPr lang="en-CA"/>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06290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AF25984-E18C-4AA7-9750-842897E45F81}" type="slidenum">
              <a:rPr lang="en-CA"/>
              <a:pPr/>
              <a:t>15</a:t>
            </a:fld>
            <a:endParaRPr lang="en-CA"/>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66116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txBox="1">
            <a:spLocks noGrp="1" noChangeArrowheads="1"/>
          </p:cNvSpPr>
          <p:nvPr/>
        </p:nvSpPr>
        <p:spPr bwMode="auto">
          <a:xfrm>
            <a:off x="5006649" y="6549505"/>
            <a:ext cx="3830178" cy="344774"/>
          </a:xfrm>
          <a:prstGeom prst="rect">
            <a:avLst/>
          </a:prstGeom>
          <a:noFill/>
          <a:ln w="9525">
            <a:noFill/>
            <a:miter lim="800000"/>
            <a:headEnd/>
            <a:tailEnd/>
          </a:ln>
        </p:spPr>
        <p:txBody>
          <a:bodyPr anchor="b"/>
          <a:lstStyle/>
          <a:p>
            <a:pPr algn="r"/>
            <a:fld id="{869949BA-3438-4125-B331-20185385E066}" type="slidenum">
              <a:rPr lang="en-CA" sz="1200" b="0"/>
              <a:pPr algn="r"/>
              <a:t>16</a:t>
            </a:fld>
            <a:endParaRPr lang="en-CA" sz="1200" b="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76684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DF2C63A8-DF78-49AD-910E-E1338F16C758}" type="slidenum">
              <a:rPr lang="en-CA"/>
              <a:pPr/>
              <a:t>17</a:t>
            </a:fld>
            <a:endParaRPr lang="en-CA"/>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63871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DF2C63A8-DF78-49AD-910E-E1338F16C758}" type="slidenum">
              <a:rPr lang="en-CA"/>
              <a:pPr/>
              <a:t>18</a:t>
            </a:fld>
            <a:endParaRPr lang="en-CA"/>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24787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DF2C63A8-DF78-49AD-910E-E1338F16C758}" type="slidenum">
              <a:rPr lang="en-CA"/>
              <a:pPr/>
              <a:t>19</a:t>
            </a:fld>
            <a:endParaRPr lang="en-CA"/>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47984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3E57241B-977E-4B24-BA94-A95D4F51A7E0}" type="slidenum">
              <a:rPr lang="en-CA"/>
              <a:pPr/>
              <a:t>20</a:t>
            </a:fld>
            <a:endParaRPr lang="en-CA"/>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92318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36BD649-D73F-4537-8A6C-F6588BA671E4}" type="slidenum">
              <a:rPr lang="en-CA"/>
              <a:pPr/>
              <a:t>2</a:t>
            </a:fld>
            <a:endParaRPr lang="en-CA"/>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0242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D7B852EF-62DB-4C7D-A6C8-8A8FAE1DB137}" type="slidenum">
              <a:rPr lang="en-CA"/>
              <a:pPr/>
              <a:t>21</a:t>
            </a:fld>
            <a:endParaRPr lang="en-CA"/>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98584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D7B852EF-62DB-4C7D-A6C8-8A8FAE1DB137}" type="slidenum">
              <a:rPr lang="en-CA"/>
              <a:pPr/>
              <a:t>22</a:t>
            </a:fld>
            <a:endParaRPr lang="en-CA"/>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99541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D7B852EF-62DB-4C7D-A6C8-8A8FAE1DB137}" type="slidenum">
              <a:rPr lang="en-CA"/>
              <a:pPr/>
              <a:t>23</a:t>
            </a:fld>
            <a:endParaRPr lang="en-CA"/>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95651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664BF92C-05DF-437F-A501-6B54D1981BDF}" type="slidenum">
              <a:rPr lang="en-CA"/>
              <a:pPr/>
              <a:t>24</a:t>
            </a:fld>
            <a:endParaRPr lang="en-CA"/>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35926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txBox="1">
            <a:spLocks noGrp="1" noChangeArrowheads="1"/>
          </p:cNvSpPr>
          <p:nvPr/>
        </p:nvSpPr>
        <p:spPr bwMode="auto">
          <a:xfrm>
            <a:off x="5006649" y="6549505"/>
            <a:ext cx="3830178" cy="344774"/>
          </a:xfrm>
          <a:prstGeom prst="rect">
            <a:avLst/>
          </a:prstGeom>
          <a:noFill/>
          <a:ln w="9525">
            <a:noFill/>
            <a:miter lim="800000"/>
            <a:headEnd/>
            <a:tailEnd/>
          </a:ln>
        </p:spPr>
        <p:txBody>
          <a:bodyPr anchor="b"/>
          <a:lstStyle/>
          <a:p>
            <a:pPr algn="r"/>
            <a:fld id="{869949BA-3438-4125-B331-20185385E066}" type="slidenum">
              <a:rPr lang="en-CA" sz="1200" b="0"/>
              <a:pPr algn="r"/>
              <a:t>25</a:t>
            </a:fld>
            <a:endParaRPr lang="en-CA" sz="1200" b="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4190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88BA4885-8E9F-4E7A-8074-BAA081A83559}" type="slidenum">
              <a:rPr lang="en-CA"/>
              <a:pPr/>
              <a:t>27</a:t>
            </a:fld>
            <a:endParaRPr lang="en-CA"/>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80717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88BA4885-8E9F-4E7A-8074-BAA081A83559}" type="slidenum">
              <a:rPr lang="en-CA"/>
              <a:pPr/>
              <a:t>28</a:t>
            </a:fld>
            <a:endParaRPr lang="en-CA"/>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10894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5230849" y="6658443"/>
            <a:ext cx="4003136" cy="350760"/>
          </a:xfrm>
          <a:prstGeom prst="rect">
            <a:avLst/>
          </a:prstGeom>
          <a:noFill/>
          <a:ln w="9525">
            <a:noFill/>
            <a:miter lim="800000"/>
            <a:headEnd/>
            <a:tailEnd/>
          </a:ln>
        </p:spPr>
        <p:txBody>
          <a:bodyPr anchor="b"/>
          <a:lstStyle/>
          <a:p>
            <a:pPr algn="r" eaLnBrk="1" hangingPunct="1"/>
            <a:fld id="{8D394222-549C-493C-BDE1-24ADF2196704}" type="slidenum">
              <a:rPr lang="en-CA" sz="1200" b="0"/>
              <a:pPr algn="r" eaLnBrk="1" hangingPunct="1"/>
              <a:t>29</a:t>
            </a:fld>
            <a:endParaRPr lang="en-CA" sz="1200" b="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65788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C737A45B-FDAB-47FC-A12D-E64272DB081F}" type="slidenum">
              <a:rPr lang="en-CA"/>
              <a:pPr/>
              <a:t>3</a:t>
            </a:fld>
            <a:endParaRPr lang="en-CA"/>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58675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DB980CA2-BC6B-4BD3-BEFD-018E620FD0AA}" type="slidenum">
              <a:rPr lang="en-CA"/>
              <a:pPr/>
              <a:t>4</a:t>
            </a:fld>
            <a:endParaRPr lang="en-CA"/>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76154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AD31D81-3EF3-4F6C-AFA8-6B26A4FAA9C8}" type="slidenum">
              <a:rPr lang="en-CA"/>
              <a:pPr/>
              <a:t>5</a:t>
            </a:fld>
            <a:endParaRPr lang="en-CA"/>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69295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B2742D0-875A-4153-8611-576123597898}" type="slidenum">
              <a:rPr lang="en-CA"/>
              <a:pPr/>
              <a:t>6</a:t>
            </a:fld>
            <a:endParaRPr lang="en-CA"/>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29846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2985E3E2-1B52-45AF-8738-145413F98213}" type="slidenum">
              <a:rPr lang="en-CA"/>
              <a:pPr/>
              <a:t>7</a:t>
            </a:fld>
            <a:endParaRPr lang="en-CA"/>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25524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2985E3E2-1B52-45AF-8738-145413F98213}" type="slidenum">
              <a:rPr lang="en-CA"/>
              <a:pPr/>
              <a:t>8</a:t>
            </a:fld>
            <a:endParaRPr lang="en-CA"/>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415136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AE585B7-4DD1-496A-877C-AAD6D0E6439A}" type="slidenum">
              <a:rPr lang="en-CA"/>
              <a:pPr/>
              <a:t>10</a:t>
            </a:fld>
            <a:endParaRPr lang="en-CA"/>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43274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18187"/>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181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18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124075" y="1268413"/>
            <a:ext cx="3055938"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2413" y="1268413"/>
            <a:ext cx="3055937"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2124075" y="1268413"/>
            <a:ext cx="6264275" cy="4824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HEADLINE</a:t>
            </a:r>
          </a:p>
          <a:p>
            <a:pPr lvl="1"/>
            <a:r>
              <a:rPr lang="en-US" smtClean="0"/>
              <a:t>Second level</a:t>
            </a:r>
          </a:p>
        </p:txBody>
      </p:sp>
      <p:pic>
        <p:nvPicPr>
          <p:cNvPr id="2" name="Picture 4" descr="master Slide2.jpg"/>
          <p:cNvPicPr>
            <a:picLocks noChangeAspect="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autoUpdateAnimBg="0">
        <p:tmplLst>
          <p:tmpl>
            <p:tnLst>
              <p:par>
                <p:cTn presetID="1" presetClass="entr" presetSubtype="0" fill="hold" nodeType="afterEffect">
                  <p:stCondLst>
                    <p:cond delay="0"/>
                  </p:stCondLst>
                  <p:childTnLst>
                    <p:set>
                      <p:cBhvr>
                        <p:cTn dur="1" fill="hold">
                          <p:stCondLst>
                            <p:cond delay="499"/>
                          </p:stCondLst>
                        </p:cTn>
                        <p:tgtEl>
                          <p:spTgt spid="1027"/>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8" charset="-128"/>
        </a:defRPr>
      </a:lvl2pPr>
      <a:lvl3pPr algn="ctr" rtl="0" eaLnBrk="0" fontAlgn="base" hangingPunct="0">
        <a:spcBef>
          <a:spcPct val="0"/>
        </a:spcBef>
        <a:spcAft>
          <a:spcPct val="0"/>
        </a:spcAft>
        <a:defRPr sz="4400">
          <a:solidFill>
            <a:schemeClr val="tx2"/>
          </a:solidFill>
          <a:latin typeface="Arial" charset="0"/>
          <a:ea typeface="ＭＳ Ｐゴシック" pitchFamily="18" charset="-128"/>
        </a:defRPr>
      </a:lvl3pPr>
      <a:lvl4pPr algn="ctr" rtl="0" eaLnBrk="0" fontAlgn="base" hangingPunct="0">
        <a:spcBef>
          <a:spcPct val="0"/>
        </a:spcBef>
        <a:spcAft>
          <a:spcPct val="0"/>
        </a:spcAft>
        <a:defRPr sz="4400">
          <a:solidFill>
            <a:schemeClr val="tx2"/>
          </a:solidFill>
          <a:latin typeface="Arial" charset="0"/>
          <a:ea typeface="ＭＳ Ｐゴシック" pitchFamily="18" charset="-128"/>
        </a:defRPr>
      </a:lvl4pPr>
      <a:lvl5pPr algn="ctr" rtl="0" eaLnBrk="0" fontAlgn="base" hangingPunct="0">
        <a:spcBef>
          <a:spcPct val="0"/>
        </a:spcBef>
        <a:spcAft>
          <a:spcPct val="0"/>
        </a:spcAft>
        <a:defRPr sz="4400">
          <a:solidFill>
            <a:schemeClr val="tx2"/>
          </a:solidFill>
          <a:latin typeface="Arial" charset="0"/>
          <a:ea typeface="ＭＳ Ｐゴシック" pitchFamily="18" charset="-128"/>
        </a:defRPr>
      </a:lvl5pPr>
      <a:lvl6pPr marL="457200" algn="ctr" rtl="0" eaLnBrk="0" fontAlgn="base" hangingPunct="0">
        <a:spcBef>
          <a:spcPct val="0"/>
        </a:spcBef>
        <a:spcAft>
          <a:spcPct val="0"/>
        </a:spcAft>
        <a:defRPr sz="4400">
          <a:solidFill>
            <a:schemeClr val="tx2"/>
          </a:solidFill>
          <a:latin typeface="Arial" charset="0"/>
          <a:ea typeface="ＭＳ Ｐゴシック" pitchFamily="18" charset="-128"/>
        </a:defRPr>
      </a:lvl6pPr>
      <a:lvl7pPr marL="914400" algn="ctr" rtl="0" eaLnBrk="0" fontAlgn="base" hangingPunct="0">
        <a:spcBef>
          <a:spcPct val="0"/>
        </a:spcBef>
        <a:spcAft>
          <a:spcPct val="0"/>
        </a:spcAft>
        <a:defRPr sz="4400">
          <a:solidFill>
            <a:schemeClr val="tx2"/>
          </a:solidFill>
          <a:latin typeface="Arial" charset="0"/>
          <a:ea typeface="ＭＳ Ｐゴシック" pitchFamily="18" charset="-128"/>
        </a:defRPr>
      </a:lvl7pPr>
      <a:lvl8pPr marL="1371600" algn="ctr" rtl="0" eaLnBrk="0" fontAlgn="base" hangingPunct="0">
        <a:spcBef>
          <a:spcPct val="0"/>
        </a:spcBef>
        <a:spcAft>
          <a:spcPct val="0"/>
        </a:spcAft>
        <a:defRPr sz="4400">
          <a:solidFill>
            <a:schemeClr val="tx2"/>
          </a:solidFill>
          <a:latin typeface="Arial" charset="0"/>
          <a:ea typeface="ＭＳ Ｐゴシック" pitchFamily="18" charset="-128"/>
        </a:defRPr>
      </a:lvl8pPr>
      <a:lvl9pPr marL="1828800" algn="ctr" rtl="0" eaLnBrk="0" fontAlgn="base" hangingPunct="0">
        <a:spcBef>
          <a:spcPct val="0"/>
        </a:spcBef>
        <a:spcAft>
          <a:spcPct val="0"/>
        </a:spcAft>
        <a:defRPr sz="4400">
          <a:solidFill>
            <a:schemeClr val="tx2"/>
          </a:solidFill>
          <a:latin typeface="Arial" charset="0"/>
          <a:ea typeface="ＭＳ Ｐゴシック" pitchFamily="18" charset="-128"/>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qeco.on.ca/"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qeco.on.c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1619250" y="1125538"/>
            <a:ext cx="7524750" cy="2478087"/>
          </a:xfrm>
          <a:noFill/>
          <a:ln>
            <a:miter lim="800000"/>
            <a:headEnd/>
            <a:tailEnd/>
          </a:ln>
        </p:spPr>
        <p:txBody>
          <a:bodyPr vert="horz" wrap="square" lIns="91440" tIns="45720" rIns="91440" bIns="45720" numCol="1" anchor="t" anchorCtr="0" compatLnSpc="1">
            <a:prstTxWarp prst="textNoShape">
              <a:avLst/>
            </a:prstTxWarp>
          </a:bodyPr>
          <a:lstStyle/>
          <a:p>
            <a:r>
              <a:rPr lang="en-US" sz="6000" b="1" dirty="0" smtClean="0"/>
              <a:t>QECO/COEQ</a:t>
            </a:r>
            <a:br>
              <a:rPr lang="en-US" sz="6000" b="1" dirty="0" smtClean="0"/>
            </a:br>
            <a:r>
              <a:rPr lang="en-US" sz="1400" b="1" dirty="0" smtClean="0"/>
              <a:t/>
            </a:r>
            <a:br>
              <a:rPr lang="en-US" sz="1400" b="1" dirty="0" smtClean="0"/>
            </a:br>
            <a:r>
              <a:rPr lang="en-US" sz="4000" dirty="0" smtClean="0"/>
              <a:t>The Qualifications Evaluation</a:t>
            </a:r>
            <a:br>
              <a:rPr lang="en-US" sz="4000" dirty="0" smtClean="0"/>
            </a:br>
            <a:r>
              <a:rPr lang="en-US" sz="4000" dirty="0" smtClean="0"/>
              <a:t>Council of Ontario</a:t>
            </a:r>
            <a:r>
              <a:rPr lang="en-US" dirty="0" smtClean="0"/>
              <a:t/>
            </a:r>
            <a:br>
              <a:rPr lang="en-US" dirty="0" smtClean="0"/>
            </a:br>
            <a:r>
              <a:rPr lang="en-US" sz="2800" dirty="0" smtClean="0"/>
              <a:t/>
            </a:r>
            <a:br>
              <a:rPr lang="en-US" sz="2800" dirty="0" smtClean="0"/>
            </a:br>
            <a:r>
              <a:rPr lang="en-US" sz="2400" dirty="0" smtClean="0"/>
              <a:t>Presentation For </a:t>
            </a:r>
            <a:br>
              <a:rPr lang="en-US" sz="2400" dirty="0" smtClean="0"/>
            </a:br>
            <a:r>
              <a:rPr lang="en-US" sz="2400" b="1" dirty="0" smtClean="0"/>
              <a:t/>
            </a:r>
            <a:br>
              <a:rPr lang="en-US" sz="2400" b="1" dirty="0" smtClean="0"/>
            </a:br>
            <a:r>
              <a:rPr lang="en-US" sz="2400" b="1" dirty="0" smtClean="0"/>
              <a:t> 2016 Graduating Teacher Candidates</a:t>
            </a:r>
            <a:r>
              <a:rPr lang="en-US" sz="2400" dirty="0" smtClean="0"/>
              <a:t/>
            </a:r>
            <a:br>
              <a:rPr lang="en-US" sz="2400" dirty="0" smtClean="0"/>
            </a:br>
            <a:r>
              <a:rPr lang="en-US" sz="2400" dirty="0" smtClean="0"/>
              <a:t>at</a:t>
            </a:r>
            <a:br>
              <a:rPr lang="en-US" sz="2400" dirty="0" smtClean="0"/>
            </a:br>
            <a:r>
              <a:rPr lang="en-US" sz="2400" dirty="0" smtClean="0"/>
              <a:t>Ontario Teacher Education Institutions</a:t>
            </a:r>
            <a:r>
              <a:rPr lang="en-US" sz="2400" dirty="0"/>
              <a:t/>
            </a:r>
            <a:br>
              <a:rPr lang="en-US" sz="2400" dirty="0"/>
            </a:br>
            <a:r>
              <a:rPr lang="en-US" sz="2400" dirty="0" smtClean="0"/>
              <a:t/>
            </a:r>
            <a:br>
              <a:rPr lang="en-US" sz="2400" dirty="0" smtClean="0"/>
            </a:br>
            <a:r>
              <a:rPr lang="en-US" sz="2400" dirty="0" smtClean="0"/>
              <a:t>January, 2016</a:t>
            </a:r>
            <a:br>
              <a:rPr lang="en-US" sz="2400" dirty="0" smtClean="0"/>
            </a:br>
            <a:endParaRPr lang="en-US" sz="1800" dirty="0" smtClean="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3492500" y="115888"/>
            <a:ext cx="5651500" cy="720725"/>
          </a:xfrm>
          <a:noFill/>
          <a:ln>
            <a:miter lim="800000"/>
            <a:headEnd/>
            <a:tailEnd/>
          </a:ln>
        </p:spPr>
        <p:txBody>
          <a:bodyPr vert="horz" wrap="square" lIns="91440" tIns="45720" rIns="91440" bIns="45720" numCol="1" anchor="t" anchorCtr="0" compatLnSpc="1">
            <a:prstTxWarp prst="textNoShape">
              <a:avLst/>
            </a:prstTxWarp>
          </a:bodyPr>
          <a:lstStyle/>
          <a:p>
            <a:r>
              <a:rPr lang="en-US" sz="2800" b="1" smtClean="0"/>
              <a:t>Ontario Faculties of Education</a:t>
            </a:r>
            <a:br>
              <a:rPr lang="en-US" sz="2800" b="1" smtClean="0"/>
            </a:br>
            <a:r>
              <a:rPr lang="en-US" sz="2800" b="1" smtClean="0"/>
              <a:t>General Studies</a:t>
            </a:r>
          </a:p>
        </p:txBody>
      </p:sp>
      <p:sp>
        <p:nvSpPr>
          <p:cNvPr id="22531" name="Rectangle 3"/>
          <p:cNvSpPr>
            <a:spLocks noGrp="1" noChangeArrowheads="1"/>
          </p:cNvSpPr>
          <p:nvPr>
            <p:ph type="body" idx="1"/>
          </p:nvPr>
        </p:nvSpPr>
        <p:spPr>
          <a:xfrm>
            <a:off x="1547664" y="1268760"/>
            <a:ext cx="7596336" cy="5589240"/>
          </a:xfrm>
        </p:spPr>
        <p:txBody>
          <a:bodyPr/>
          <a:lstStyle/>
          <a:p>
            <a:pPr marL="609600" indent="-609600">
              <a:lnSpc>
                <a:spcPct val="80000"/>
              </a:lnSpc>
              <a:buFontTx/>
              <a:buNone/>
            </a:pPr>
            <a:r>
              <a:rPr lang="en-US" sz="2400" dirty="0" smtClean="0"/>
              <a:t>	</a:t>
            </a:r>
            <a:r>
              <a:rPr lang="en-US" sz="2000" dirty="0" smtClean="0"/>
              <a:t>An evaluation </a:t>
            </a:r>
            <a:r>
              <a:rPr lang="en-US" sz="2000" u="sng" dirty="0" smtClean="0"/>
              <a:t>uses Official Transcripts </a:t>
            </a:r>
            <a:r>
              <a:rPr lang="en-US" sz="2000" dirty="0" smtClean="0"/>
              <a:t>to determine: </a:t>
            </a:r>
          </a:p>
          <a:p>
            <a:pPr marL="609600" indent="-609600">
              <a:lnSpc>
                <a:spcPct val="80000"/>
              </a:lnSpc>
              <a:buFontTx/>
              <a:buNone/>
            </a:pPr>
            <a:endParaRPr lang="en-US" sz="1200" dirty="0" smtClean="0"/>
          </a:p>
          <a:p>
            <a:pPr marL="1390650" lvl="2" indent="-533400">
              <a:lnSpc>
                <a:spcPct val="80000"/>
              </a:lnSpc>
            </a:pPr>
            <a:r>
              <a:rPr lang="en-US" sz="2000" dirty="0" smtClean="0"/>
              <a:t>The type and length of a degree</a:t>
            </a:r>
          </a:p>
          <a:p>
            <a:pPr marL="1390650" lvl="2" indent="-533400">
              <a:lnSpc>
                <a:spcPct val="80000"/>
              </a:lnSpc>
            </a:pPr>
            <a:r>
              <a:rPr lang="en-US" sz="2000" dirty="0" smtClean="0"/>
              <a:t>Number of courses</a:t>
            </a:r>
          </a:p>
          <a:p>
            <a:pPr marL="1390650" lvl="2" indent="-533400">
              <a:lnSpc>
                <a:spcPct val="80000"/>
              </a:lnSpc>
            </a:pPr>
            <a:r>
              <a:rPr lang="en-US" sz="2000" dirty="0" smtClean="0"/>
              <a:t>Concentrations of courses</a:t>
            </a:r>
          </a:p>
          <a:p>
            <a:pPr marL="1390650" lvl="2" indent="-533400">
              <a:lnSpc>
                <a:spcPct val="80000"/>
              </a:lnSpc>
            </a:pPr>
            <a:r>
              <a:rPr lang="en-US" sz="2000" dirty="0" smtClean="0"/>
              <a:t>Marks or grades </a:t>
            </a:r>
          </a:p>
          <a:p>
            <a:pPr marL="1390650" lvl="2" indent="-533400">
              <a:lnSpc>
                <a:spcPct val="80000"/>
              </a:lnSpc>
            </a:pPr>
            <a:r>
              <a:rPr lang="en-US" sz="2000" dirty="0" smtClean="0"/>
              <a:t>Qualifications from outside Ontario which are evaluated equitably based on current QECO evaluation standards</a:t>
            </a:r>
          </a:p>
          <a:p>
            <a:pPr marL="1390650" lvl="2" indent="-533400">
              <a:lnSpc>
                <a:spcPct val="80000"/>
              </a:lnSpc>
              <a:buFontTx/>
              <a:buAutoNum type="arabicPeriod"/>
            </a:pPr>
            <a:endParaRPr lang="en-US" sz="2000" dirty="0" smtClean="0"/>
          </a:p>
          <a:p>
            <a:pPr marL="857250" lvl="2" indent="0">
              <a:lnSpc>
                <a:spcPct val="80000"/>
              </a:lnSpc>
              <a:buNone/>
            </a:pPr>
            <a:endParaRPr lang="en-US" sz="2000" dirty="0"/>
          </a:p>
          <a:p>
            <a:pPr marL="857250" lvl="2" indent="0">
              <a:lnSpc>
                <a:spcPct val="80000"/>
              </a:lnSpc>
              <a:buNone/>
            </a:pPr>
            <a:r>
              <a:rPr lang="en-US" sz="2000" b="1" dirty="0" smtClean="0"/>
              <a:t>A QECO evaluation </a:t>
            </a:r>
            <a:r>
              <a:rPr lang="en-US" sz="2000" b="1" u="sng" dirty="0" smtClean="0"/>
              <a:t>does not require</a:t>
            </a:r>
            <a:r>
              <a:rPr lang="en-US" sz="2000" b="1" dirty="0" smtClean="0"/>
              <a:t>:</a:t>
            </a:r>
          </a:p>
          <a:p>
            <a:pPr marL="857250" lvl="2" indent="0">
              <a:lnSpc>
                <a:spcPct val="80000"/>
              </a:lnSpc>
              <a:buNone/>
            </a:pPr>
            <a:endParaRPr lang="en-US" sz="2000" dirty="0" smtClean="0"/>
          </a:p>
          <a:p>
            <a:pPr marL="1200150" lvl="2" indent="-342900">
              <a:lnSpc>
                <a:spcPct val="80000"/>
              </a:lnSpc>
            </a:pPr>
            <a:r>
              <a:rPr lang="en-US" sz="2000" dirty="0"/>
              <a:t>Evaluations provided from other credentials agencies </a:t>
            </a:r>
            <a:r>
              <a:rPr lang="en-US" sz="2000" dirty="0" smtClean="0"/>
              <a:t>(i.e. </a:t>
            </a:r>
            <a:r>
              <a:rPr lang="en-US" sz="2000" dirty="0"/>
              <a:t>WES, </a:t>
            </a:r>
            <a:r>
              <a:rPr lang="en-US" sz="2000" dirty="0" smtClean="0"/>
              <a:t>ICAS, ECE </a:t>
            </a:r>
            <a:r>
              <a:rPr lang="en-US" sz="2000" dirty="0"/>
              <a:t>etc</a:t>
            </a:r>
            <a:r>
              <a:rPr lang="en-US" sz="2000" dirty="0" smtClean="0"/>
              <a:t>.) for international credentials.</a:t>
            </a:r>
            <a:endParaRPr lang="en-US" sz="2000" dirty="0"/>
          </a:p>
          <a:p>
            <a:pPr marL="1200150" lvl="2" indent="-342900">
              <a:lnSpc>
                <a:spcPct val="80000"/>
              </a:lnSpc>
            </a:pPr>
            <a:endParaRPr lang="en-US" sz="2000" dirty="0" smtClean="0"/>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3563938" y="260350"/>
            <a:ext cx="4752975" cy="1152525"/>
          </a:xfrm>
          <a:noFill/>
          <a:ln>
            <a:miter lim="800000"/>
            <a:headEnd/>
            <a:tailEnd/>
          </a:ln>
        </p:spPr>
        <p:txBody>
          <a:bodyPr vert="horz" wrap="square" lIns="91440" tIns="45720" rIns="91440" bIns="45720" numCol="1" anchor="t" anchorCtr="0" compatLnSpc="1">
            <a:prstTxWarp prst="textNoShape">
              <a:avLst/>
            </a:prstTxWarp>
          </a:bodyPr>
          <a:lstStyle/>
          <a:p>
            <a:r>
              <a:rPr lang="en-US" sz="2400" b="1" dirty="0" smtClean="0"/>
              <a:t>General Studies</a:t>
            </a:r>
            <a:r>
              <a:rPr lang="en-US" sz="3200" b="1" dirty="0" smtClean="0"/>
              <a:t> </a:t>
            </a:r>
            <a:br>
              <a:rPr lang="en-US" sz="3200" b="1" dirty="0" smtClean="0"/>
            </a:br>
            <a:r>
              <a:rPr lang="en-US" sz="2800" b="1" dirty="0" smtClean="0"/>
              <a:t>Category A</a:t>
            </a:r>
          </a:p>
        </p:txBody>
      </p:sp>
      <p:sp>
        <p:nvSpPr>
          <p:cNvPr id="23555" name="Rectangle 3"/>
          <p:cNvSpPr>
            <a:spLocks noGrp="1" noChangeArrowheads="1"/>
          </p:cNvSpPr>
          <p:nvPr>
            <p:ph type="body" idx="1"/>
          </p:nvPr>
        </p:nvSpPr>
        <p:spPr>
          <a:xfrm>
            <a:off x="1691681" y="1484313"/>
            <a:ext cx="7344370" cy="5113337"/>
          </a:xfrm>
        </p:spPr>
        <p:txBody>
          <a:bodyPr/>
          <a:lstStyle/>
          <a:p>
            <a:pPr>
              <a:lnSpc>
                <a:spcPct val="80000"/>
              </a:lnSpc>
              <a:buFontTx/>
              <a:buNone/>
            </a:pPr>
            <a:endParaRPr lang="en-US" sz="2400" dirty="0"/>
          </a:p>
          <a:p>
            <a:pPr>
              <a:lnSpc>
                <a:spcPct val="80000"/>
              </a:lnSpc>
              <a:buFontTx/>
              <a:buNone/>
            </a:pPr>
            <a:r>
              <a:rPr lang="en-US" sz="2400" u="sng" dirty="0" smtClean="0"/>
              <a:t>Category A</a:t>
            </a:r>
          </a:p>
          <a:p>
            <a:pPr>
              <a:lnSpc>
                <a:spcPct val="80000"/>
              </a:lnSpc>
              <a:buFontTx/>
              <a:buNone/>
            </a:pPr>
            <a:endParaRPr lang="en-US" sz="2400" dirty="0"/>
          </a:p>
          <a:p>
            <a:pPr>
              <a:lnSpc>
                <a:spcPct val="80000"/>
              </a:lnSpc>
              <a:buFontTx/>
              <a:buNone/>
            </a:pPr>
            <a:r>
              <a:rPr lang="en-US" sz="2000" dirty="0" smtClean="0"/>
              <a:t>	Any teacher who </a:t>
            </a:r>
            <a:r>
              <a:rPr lang="en-US" sz="2000" u="sng" dirty="0" smtClean="0"/>
              <a:t>has not completed</a:t>
            </a:r>
            <a:r>
              <a:rPr lang="en-US" sz="2000" dirty="0" smtClean="0"/>
              <a:t> an acceptable university degree.</a:t>
            </a:r>
          </a:p>
          <a:p>
            <a:pPr marL="457200" lvl="1" indent="0">
              <a:lnSpc>
                <a:spcPct val="80000"/>
              </a:lnSpc>
              <a:buNone/>
            </a:pPr>
            <a:endParaRPr lang="en-US" sz="2000" dirty="0"/>
          </a:p>
          <a:p>
            <a:pPr marL="457200" lvl="1" indent="0">
              <a:lnSpc>
                <a:spcPct val="80000"/>
              </a:lnSpc>
              <a:buNone/>
            </a:pPr>
            <a:r>
              <a:rPr lang="en-US" sz="2000" dirty="0" smtClean="0"/>
              <a:t>Only a</a:t>
            </a:r>
            <a:r>
              <a:rPr lang="en-US" sz="2000" b="0" dirty="0" smtClean="0"/>
              <a:t>pplies to:</a:t>
            </a:r>
            <a:endParaRPr lang="en-US" sz="2000" b="0" dirty="0"/>
          </a:p>
          <a:p>
            <a:pPr lvl="1">
              <a:lnSpc>
                <a:spcPct val="80000"/>
              </a:lnSpc>
            </a:pPr>
            <a:r>
              <a:rPr lang="en-US" sz="2000" dirty="0"/>
              <a:t>S</a:t>
            </a:r>
            <a:r>
              <a:rPr lang="en-US" sz="2000" b="0" dirty="0" smtClean="0"/>
              <a:t>ome teachers without degrees who were certified prior to 1978.</a:t>
            </a:r>
          </a:p>
          <a:p>
            <a:pPr marL="457200" lvl="1" indent="0">
              <a:lnSpc>
                <a:spcPct val="80000"/>
              </a:lnSpc>
              <a:buNone/>
            </a:pPr>
            <a:endParaRPr lang="en-US" sz="2000" b="0" dirty="0"/>
          </a:p>
          <a:p>
            <a:pPr lvl="1">
              <a:lnSpc>
                <a:spcPct val="80000"/>
              </a:lnSpc>
            </a:pPr>
            <a:r>
              <a:rPr lang="en-US" sz="2000" b="0" dirty="0" smtClean="0"/>
              <a:t>Some teachers certified under special certification regulations.</a:t>
            </a:r>
          </a:p>
          <a:p>
            <a:pPr>
              <a:lnSpc>
                <a:spcPct val="80000"/>
              </a:lnSpc>
              <a:buFontTx/>
              <a:buNone/>
            </a:pPr>
            <a:endParaRPr lang="en-US" sz="1400" dirty="0" smtClean="0"/>
          </a:p>
          <a:p>
            <a:pPr>
              <a:lnSpc>
                <a:spcPct val="80000"/>
              </a:lnSpc>
              <a:buFontTx/>
              <a:buNone/>
            </a:pPr>
            <a:endParaRPr lang="en-US" sz="1400" dirty="0" smtClean="0"/>
          </a:p>
          <a:p>
            <a:pPr lvl="2">
              <a:lnSpc>
                <a:spcPct val="80000"/>
              </a:lnSpc>
              <a:buFontTx/>
              <a:buNone/>
            </a:pPr>
            <a:endParaRPr lang="en-US" sz="1000" b="1" dirty="0" smtClean="0"/>
          </a:p>
        </p:txBody>
      </p:sp>
    </p:spTree>
    <p:extLst>
      <p:ext uri="{BB962C8B-B14F-4D97-AF65-F5344CB8AC3E}">
        <p14:creationId xmlns:p14="http://schemas.microsoft.com/office/powerpoint/2010/main" val="2463815191"/>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3563938" y="260350"/>
            <a:ext cx="4752975" cy="1152525"/>
          </a:xfrm>
          <a:noFill/>
          <a:ln>
            <a:miter lim="800000"/>
            <a:headEnd/>
            <a:tailEnd/>
          </a:ln>
        </p:spPr>
        <p:txBody>
          <a:bodyPr vert="horz" wrap="square" lIns="91440" tIns="45720" rIns="91440" bIns="45720" numCol="1" anchor="t" anchorCtr="0" compatLnSpc="1">
            <a:prstTxWarp prst="textNoShape">
              <a:avLst/>
            </a:prstTxWarp>
          </a:bodyPr>
          <a:lstStyle/>
          <a:p>
            <a:r>
              <a:rPr lang="en-US" sz="2400" b="1" dirty="0" smtClean="0"/>
              <a:t>General Studies</a:t>
            </a:r>
            <a:r>
              <a:rPr lang="en-US" sz="3200" b="1" dirty="0" smtClean="0"/>
              <a:t> </a:t>
            </a:r>
            <a:br>
              <a:rPr lang="en-US" sz="3200" b="1" dirty="0" smtClean="0"/>
            </a:br>
            <a:r>
              <a:rPr lang="en-US" sz="2800" b="1" dirty="0" smtClean="0"/>
              <a:t>Category A1</a:t>
            </a:r>
          </a:p>
        </p:txBody>
      </p:sp>
      <p:sp>
        <p:nvSpPr>
          <p:cNvPr id="23555" name="Rectangle 3"/>
          <p:cNvSpPr>
            <a:spLocks noGrp="1" noChangeArrowheads="1"/>
          </p:cNvSpPr>
          <p:nvPr>
            <p:ph type="body" idx="1"/>
          </p:nvPr>
        </p:nvSpPr>
        <p:spPr>
          <a:xfrm>
            <a:off x="1331640" y="1412875"/>
            <a:ext cx="7704411" cy="5184775"/>
          </a:xfrm>
        </p:spPr>
        <p:txBody>
          <a:bodyPr/>
          <a:lstStyle/>
          <a:p>
            <a:pPr>
              <a:lnSpc>
                <a:spcPct val="80000"/>
              </a:lnSpc>
              <a:buFontTx/>
              <a:buNone/>
            </a:pPr>
            <a:endParaRPr lang="en-US" sz="2400" dirty="0"/>
          </a:p>
          <a:p>
            <a:pPr marL="914400" lvl="2" indent="0">
              <a:lnSpc>
                <a:spcPct val="80000"/>
              </a:lnSpc>
              <a:buNone/>
            </a:pPr>
            <a:endParaRPr lang="en-US" sz="1400" dirty="0"/>
          </a:p>
          <a:p>
            <a:pPr lvl="2">
              <a:lnSpc>
                <a:spcPct val="80000"/>
              </a:lnSpc>
            </a:pPr>
            <a:r>
              <a:rPr lang="en-US" sz="2400" b="1" dirty="0" smtClean="0"/>
              <a:t>3-year degree </a:t>
            </a:r>
            <a:r>
              <a:rPr lang="en-US" sz="1400" b="1" dirty="0"/>
              <a:t>(exclusive of teacher certification </a:t>
            </a:r>
            <a:r>
              <a:rPr lang="en-US" sz="1400" b="1" dirty="0" smtClean="0"/>
              <a:t>program)</a:t>
            </a:r>
            <a:endParaRPr lang="en-US" sz="2000" b="1" dirty="0" smtClean="0"/>
          </a:p>
          <a:p>
            <a:pPr marL="914400" lvl="2" indent="0">
              <a:lnSpc>
                <a:spcPct val="80000"/>
              </a:lnSpc>
              <a:buNone/>
            </a:pPr>
            <a:endParaRPr lang="en-US" sz="2000" b="1" dirty="0"/>
          </a:p>
          <a:p>
            <a:pPr lvl="2">
              <a:lnSpc>
                <a:spcPct val="80000"/>
              </a:lnSpc>
            </a:pPr>
            <a:r>
              <a:rPr lang="en-US" sz="2000" b="1" dirty="0" smtClean="0"/>
              <a:t>with less than the graduating institution’s minimum B average</a:t>
            </a:r>
            <a:endParaRPr lang="en-US" sz="2000" dirty="0"/>
          </a:p>
          <a:p>
            <a:pPr lvl="2">
              <a:lnSpc>
                <a:spcPct val="80000"/>
              </a:lnSpc>
            </a:pPr>
            <a:endParaRPr lang="en-US" sz="2000" dirty="0" smtClean="0"/>
          </a:p>
          <a:p>
            <a:pPr lvl="2">
              <a:lnSpc>
                <a:spcPct val="80000"/>
              </a:lnSpc>
            </a:pPr>
            <a:r>
              <a:rPr lang="en-US" sz="2000" dirty="0" smtClean="0"/>
              <a:t>There are many teachers whose credentials merit Category A1.</a:t>
            </a:r>
          </a:p>
          <a:p>
            <a:pPr marL="914400" lvl="2" indent="0">
              <a:lnSpc>
                <a:spcPct val="80000"/>
              </a:lnSpc>
              <a:buNone/>
            </a:pPr>
            <a:endParaRPr lang="en-US" sz="2000" dirty="0" smtClean="0"/>
          </a:p>
          <a:p>
            <a:pPr lvl="2">
              <a:lnSpc>
                <a:spcPct val="80000"/>
              </a:lnSpc>
            </a:pPr>
            <a:r>
              <a:rPr lang="en-US" sz="2000" dirty="0" smtClean="0"/>
              <a:t>Only requires 3 approved courses to move to next category.</a:t>
            </a:r>
          </a:p>
          <a:p>
            <a:pPr marL="914400" lvl="2" indent="0">
              <a:lnSpc>
                <a:spcPct val="80000"/>
              </a:lnSpc>
              <a:buNone/>
            </a:pPr>
            <a:endParaRPr lang="en-US" sz="2000" dirty="0"/>
          </a:p>
          <a:p>
            <a:pPr marL="914400" lvl="2" indent="0">
              <a:lnSpc>
                <a:spcPct val="80000"/>
              </a:lnSpc>
              <a:buNone/>
            </a:pPr>
            <a:endParaRPr lang="en-US" sz="2000" dirty="0" smtClean="0"/>
          </a:p>
          <a:p>
            <a:pPr marL="914400" lvl="2" indent="0">
              <a:lnSpc>
                <a:spcPct val="80000"/>
              </a:lnSpc>
              <a:buNone/>
            </a:pPr>
            <a:endParaRPr lang="en-US" sz="2000" dirty="0"/>
          </a:p>
          <a:p>
            <a:pPr marL="914400" lvl="2" indent="0">
              <a:lnSpc>
                <a:spcPct val="80000"/>
              </a:lnSpc>
              <a:buNone/>
            </a:pPr>
            <a:endParaRPr lang="en-US" sz="2000" dirty="0" smtClean="0"/>
          </a:p>
          <a:p>
            <a:pPr lvl="2">
              <a:lnSpc>
                <a:spcPct val="80000"/>
              </a:lnSpc>
              <a:buFontTx/>
              <a:buNone/>
            </a:pPr>
            <a:endParaRPr lang="en-US" sz="1000" b="1" dirty="0" smtClean="0"/>
          </a:p>
        </p:txBody>
      </p:sp>
    </p:spTree>
    <p:extLst>
      <p:ext uri="{BB962C8B-B14F-4D97-AF65-F5344CB8AC3E}">
        <p14:creationId xmlns:p14="http://schemas.microsoft.com/office/powerpoint/2010/main" val="8740539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3563938" y="260350"/>
            <a:ext cx="4752975" cy="1152525"/>
          </a:xfrm>
          <a:noFill/>
          <a:ln>
            <a:miter lim="800000"/>
            <a:headEnd/>
            <a:tailEnd/>
          </a:ln>
        </p:spPr>
        <p:txBody>
          <a:bodyPr vert="horz" wrap="square" lIns="91440" tIns="45720" rIns="91440" bIns="45720" numCol="1" anchor="t" anchorCtr="0" compatLnSpc="1">
            <a:prstTxWarp prst="textNoShape">
              <a:avLst/>
            </a:prstTxWarp>
          </a:bodyPr>
          <a:lstStyle/>
          <a:p>
            <a:r>
              <a:rPr lang="en-US" sz="2400" b="1" dirty="0" smtClean="0"/>
              <a:t>General Studies</a:t>
            </a:r>
            <a:r>
              <a:rPr lang="en-US" sz="3200" b="1" dirty="0" smtClean="0"/>
              <a:t> </a:t>
            </a:r>
            <a:br>
              <a:rPr lang="en-US" sz="3200" b="1" dirty="0" smtClean="0"/>
            </a:br>
            <a:r>
              <a:rPr lang="en-US" sz="2800" b="1" dirty="0" smtClean="0"/>
              <a:t>Category A2</a:t>
            </a:r>
          </a:p>
        </p:txBody>
      </p:sp>
      <p:sp>
        <p:nvSpPr>
          <p:cNvPr id="23555" name="Rectangle 3"/>
          <p:cNvSpPr>
            <a:spLocks noGrp="1" noChangeArrowheads="1"/>
          </p:cNvSpPr>
          <p:nvPr>
            <p:ph type="body" idx="1"/>
          </p:nvPr>
        </p:nvSpPr>
        <p:spPr>
          <a:xfrm>
            <a:off x="1835697" y="1412875"/>
            <a:ext cx="7200354" cy="5328493"/>
          </a:xfrm>
        </p:spPr>
        <p:txBody>
          <a:bodyPr/>
          <a:lstStyle/>
          <a:p>
            <a:pPr>
              <a:lnSpc>
                <a:spcPct val="80000"/>
              </a:lnSpc>
              <a:buFontTx/>
              <a:buNone/>
            </a:pPr>
            <a:r>
              <a:rPr lang="en-US" sz="1400" dirty="0" smtClean="0"/>
              <a:t>	The vast majority of new teachers from Ontario teacher education programs hold qualifications that merit A2 or higher (more than 95%)</a:t>
            </a:r>
          </a:p>
          <a:p>
            <a:pPr>
              <a:lnSpc>
                <a:spcPct val="80000"/>
              </a:lnSpc>
            </a:pPr>
            <a:endParaRPr lang="en-US" sz="1400" dirty="0" smtClean="0"/>
          </a:p>
          <a:p>
            <a:pPr>
              <a:lnSpc>
                <a:spcPct val="80000"/>
              </a:lnSpc>
            </a:pPr>
            <a:r>
              <a:rPr lang="en-US" sz="2400" dirty="0" smtClean="0"/>
              <a:t>3-year degree </a:t>
            </a:r>
            <a:r>
              <a:rPr lang="en-US" sz="1400" dirty="0" smtClean="0"/>
              <a:t>(exclusive of teacher certification program)</a:t>
            </a:r>
          </a:p>
          <a:p>
            <a:pPr lvl="2">
              <a:lnSpc>
                <a:spcPct val="80000"/>
              </a:lnSpc>
            </a:pPr>
            <a:r>
              <a:rPr lang="en-US" sz="2000" dirty="0" smtClean="0"/>
              <a:t>Minimum B average</a:t>
            </a:r>
          </a:p>
          <a:p>
            <a:pPr lvl="2">
              <a:lnSpc>
                <a:spcPct val="80000"/>
              </a:lnSpc>
              <a:buFontTx/>
              <a:buNone/>
            </a:pPr>
            <a:endParaRPr lang="en-US" sz="1000" b="1" dirty="0" smtClean="0"/>
          </a:p>
          <a:p>
            <a:pPr lvl="2">
              <a:lnSpc>
                <a:spcPct val="80000"/>
              </a:lnSpc>
              <a:buFontTx/>
              <a:buNone/>
            </a:pPr>
            <a:r>
              <a:rPr lang="en-US" sz="2000" dirty="0" smtClean="0"/>
              <a:t>or</a:t>
            </a:r>
            <a:endParaRPr lang="en-US" sz="1000" b="1" dirty="0" smtClean="0"/>
          </a:p>
          <a:p>
            <a:pPr>
              <a:lnSpc>
                <a:spcPct val="80000"/>
              </a:lnSpc>
            </a:pPr>
            <a:r>
              <a:rPr lang="en-US" sz="2400" dirty="0" smtClean="0"/>
              <a:t>3-year </a:t>
            </a:r>
            <a:r>
              <a:rPr lang="en-US" sz="2000" dirty="0" smtClean="0"/>
              <a:t>degree </a:t>
            </a:r>
            <a:r>
              <a:rPr lang="en-US" sz="1400" dirty="0" smtClean="0"/>
              <a:t>(</a:t>
            </a:r>
            <a:r>
              <a:rPr lang="en-US" sz="1400" dirty="0"/>
              <a:t>exclusive of teacher certification program</a:t>
            </a:r>
            <a:r>
              <a:rPr lang="en-US" sz="1400" dirty="0" smtClean="0"/>
              <a:t>)</a:t>
            </a:r>
            <a:endParaRPr lang="en-US" sz="2400" dirty="0" smtClean="0"/>
          </a:p>
          <a:p>
            <a:pPr lvl="2">
              <a:lnSpc>
                <a:spcPct val="80000"/>
              </a:lnSpc>
            </a:pPr>
            <a:r>
              <a:rPr lang="en-US" sz="2000" dirty="0" smtClean="0"/>
              <a:t>5 full courses / 1 subject area 					(Minimum B average)</a:t>
            </a:r>
          </a:p>
          <a:p>
            <a:pPr lvl="2">
              <a:lnSpc>
                <a:spcPct val="80000"/>
              </a:lnSpc>
              <a:buFontTx/>
              <a:buNone/>
            </a:pPr>
            <a:r>
              <a:rPr lang="en-US" sz="2000" dirty="0" smtClean="0"/>
              <a:t>or</a:t>
            </a:r>
          </a:p>
          <a:p>
            <a:pPr>
              <a:lnSpc>
                <a:spcPct val="80000"/>
              </a:lnSpc>
            </a:pPr>
            <a:r>
              <a:rPr lang="en-US" sz="2400" dirty="0" smtClean="0"/>
              <a:t>3-year </a:t>
            </a:r>
            <a:r>
              <a:rPr lang="en-US" sz="2400" dirty="0"/>
              <a:t>degree </a:t>
            </a:r>
            <a:r>
              <a:rPr lang="en-US" sz="1400" dirty="0"/>
              <a:t>(exclusive of teacher certification program</a:t>
            </a:r>
            <a:r>
              <a:rPr lang="en-US" sz="1400" dirty="0" smtClean="0"/>
              <a:t>)</a:t>
            </a:r>
            <a:endParaRPr lang="en-US" sz="2800" dirty="0" smtClean="0"/>
          </a:p>
          <a:p>
            <a:pPr lvl="2">
              <a:lnSpc>
                <a:spcPct val="80000"/>
              </a:lnSpc>
            </a:pPr>
            <a:r>
              <a:rPr lang="en-US" sz="2000" dirty="0" smtClean="0"/>
              <a:t>8 full courses / 2 subject areas, 4 full in each 			(Minimum B average)</a:t>
            </a:r>
          </a:p>
          <a:p>
            <a:pPr lvl="2">
              <a:lnSpc>
                <a:spcPct val="80000"/>
              </a:lnSpc>
              <a:buFontTx/>
              <a:buNone/>
            </a:pPr>
            <a:r>
              <a:rPr lang="en-US" sz="2000" dirty="0" smtClean="0"/>
              <a:t>or</a:t>
            </a:r>
          </a:p>
          <a:p>
            <a:pPr>
              <a:lnSpc>
                <a:spcPct val="80000"/>
              </a:lnSpc>
            </a:pPr>
            <a:r>
              <a:rPr lang="en-US" sz="2400" dirty="0" smtClean="0"/>
              <a:t>4-year degree </a:t>
            </a:r>
            <a:r>
              <a:rPr lang="en-US" sz="1400" dirty="0" smtClean="0"/>
              <a:t>(exclusive of teacher certification program)</a:t>
            </a:r>
          </a:p>
          <a:p>
            <a:pPr lvl="2">
              <a:lnSpc>
                <a:spcPct val="80000"/>
              </a:lnSpc>
            </a:pPr>
            <a:r>
              <a:rPr lang="en-US" sz="2000" dirty="0" smtClean="0"/>
              <a:t>Less than the minimum B average</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2124075" y="188913"/>
            <a:ext cx="6840538" cy="1511300"/>
          </a:xfrm>
          <a:noFill/>
          <a:ln>
            <a:miter lim="800000"/>
            <a:headEnd/>
            <a:tailEnd/>
          </a:ln>
        </p:spPr>
        <p:txBody>
          <a:bodyPr vert="horz" wrap="square" lIns="91440" tIns="45720" rIns="91440" bIns="45720" numCol="1" anchor="t" anchorCtr="0" compatLnSpc="1">
            <a:prstTxWarp prst="textNoShape">
              <a:avLst/>
            </a:prstTxWarp>
          </a:bodyPr>
          <a:lstStyle/>
          <a:p>
            <a:r>
              <a:rPr lang="en-US" sz="2400" b="1" dirty="0" smtClean="0"/>
              <a:t>General Studies </a:t>
            </a:r>
            <a:br>
              <a:rPr lang="en-US" sz="2400" b="1" dirty="0" smtClean="0"/>
            </a:br>
            <a:r>
              <a:rPr lang="en-US" sz="2800" b="1" dirty="0" smtClean="0"/>
              <a:t>Category A3</a:t>
            </a:r>
          </a:p>
        </p:txBody>
      </p:sp>
      <p:sp>
        <p:nvSpPr>
          <p:cNvPr id="24579" name="Text Box 3"/>
          <p:cNvSpPr txBox="1">
            <a:spLocks noChangeArrowheads="1"/>
          </p:cNvSpPr>
          <p:nvPr/>
        </p:nvSpPr>
        <p:spPr bwMode="auto">
          <a:xfrm>
            <a:off x="3059113" y="4292600"/>
            <a:ext cx="5400675" cy="366713"/>
          </a:xfrm>
          <a:prstGeom prst="rect">
            <a:avLst/>
          </a:prstGeom>
          <a:noFill/>
          <a:ln w="9525">
            <a:noFill/>
            <a:miter lim="800000"/>
            <a:headEnd/>
            <a:tailEnd/>
          </a:ln>
        </p:spPr>
        <p:txBody>
          <a:bodyPr>
            <a:spAutoFit/>
          </a:bodyPr>
          <a:lstStyle/>
          <a:p>
            <a:pPr eaLnBrk="1" hangingPunct="1"/>
            <a:endParaRPr lang="en-US"/>
          </a:p>
        </p:txBody>
      </p:sp>
      <p:sp>
        <p:nvSpPr>
          <p:cNvPr id="24580" name="Rectangle 4"/>
          <p:cNvSpPr>
            <a:spLocks noChangeArrowheads="1"/>
          </p:cNvSpPr>
          <p:nvPr/>
        </p:nvSpPr>
        <p:spPr bwMode="auto">
          <a:xfrm>
            <a:off x="2339975" y="3933825"/>
            <a:ext cx="6804025" cy="2374900"/>
          </a:xfrm>
          <a:prstGeom prst="rect">
            <a:avLst/>
          </a:prstGeom>
          <a:noFill/>
          <a:ln w="9525">
            <a:noFill/>
            <a:miter lim="800000"/>
            <a:headEnd/>
            <a:tailEnd/>
          </a:ln>
        </p:spPr>
        <p:txBody>
          <a:bodyPr/>
          <a:lstStyle/>
          <a:p>
            <a:pPr marL="342900" indent="-342900">
              <a:lnSpc>
                <a:spcPct val="90000"/>
              </a:lnSpc>
              <a:spcBef>
                <a:spcPct val="20000"/>
              </a:spcBef>
              <a:buFontTx/>
              <a:buChar char="•"/>
            </a:pPr>
            <a:endParaRPr lang="en-US" sz="3200"/>
          </a:p>
          <a:p>
            <a:pPr marL="1143000" lvl="2" indent="-228600">
              <a:lnSpc>
                <a:spcPct val="90000"/>
              </a:lnSpc>
              <a:spcBef>
                <a:spcPct val="20000"/>
              </a:spcBef>
              <a:buFontTx/>
              <a:buChar char="•"/>
            </a:pPr>
            <a:endParaRPr lang="en-US" b="0"/>
          </a:p>
        </p:txBody>
      </p:sp>
      <p:sp>
        <p:nvSpPr>
          <p:cNvPr id="24581" name="Rectangle 5"/>
          <p:cNvSpPr>
            <a:spLocks noGrp="1" noChangeArrowheads="1"/>
          </p:cNvSpPr>
          <p:nvPr>
            <p:ph type="body" idx="1"/>
          </p:nvPr>
        </p:nvSpPr>
        <p:spPr>
          <a:xfrm>
            <a:off x="1691680" y="2132856"/>
            <a:ext cx="7200800" cy="2736130"/>
          </a:xfrm>
        </p:spPr>
        <p:txBody>
          <a:bodyPr/>
          <a:lstStyle/>
          <a:p>
            <a:pPr>
              <a:lnSpc>
                <a:spcPct val="90000"/>
              </a:lnSpc>
              <a:buFontTx/>
              <a:buNone/>
            </a:pPr>
            <a:r>
              <a:rPr lang="en-US" sz="2400" dirty="0" smtClean="0"/>
              <a:t>	A 4-year degree </a:t>
            </a:r>
            <a:r>
              <a:rPr lang="en-US" sz="1400" dirty="0" smtClean="0"/>
              <a:t>(exclusive of teacher certification program)</a:t>
            </a:r>
          </a:p>
          <a:p>
            <a:pPr>
              <a:lnSpc>
                <a:spcPct val="90000"/>
              </a:lnSpc>
            </a:pPr>
            <a:endParaRPr lang="en-US" sz="1800" dirty="0" smtClean="0"/>
          </a:p>
          <a:p>
            <a:pPr lvl="2">
              <a:lnSpc>
                <a:spcPct val="90000"/>
              </a:lnSpc>
            </a:pPr>
            <a:r>
              <a:rPr lang="en-US" sz="2000" dirty="0" smtClean="0"/>
              <a:t>Minimum B overall average</a:t>
            </a:r>
          </a:p>
          <a:p>
            <a:pPr lvl="2">
              <a:lnSpc>
                <a:spcPct val="90000"/>
              </a:lnSpc>
              <a:buFontTx/>
              <a:buNone/>
            </a:pPr>
            <a:r>
              <a:rPr lang="en-US" sz="2000" u="sng" dirty="0" smtClean="0"/>
              <a:t>or</a:t>
            </a:r>
          </a:p>
          <a:p>
            <a:pPr lvl="2"/>
            <a:r>
              <a:rPr lang="en-US" sz="2000" dirty="0" smtClean="0"/>
              <a:t>Satisfying the requirements of the Advanced Academic Accreditation (AAA) designation (See Program 5 at </a:t>
            </a:r>
            <a:r>
              <a:rPr lang="en-US" sz="2000" dirty="0" smtClean="0">
                <a:hlinkClick r:id="rId3"/>
              </a:rPr>
              <a:t>www.qeco.on.ca</a:t>
            </a:r>
            <a:r>
              <a:rPr lang="en-US" sz="2000" dirty="0" smtClean="0"/>
              <a:t>)</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2124075" y="188913"/>
            <a:ext cx="6840538" cy="1511300"/>
          </a:xfrm>
          <a:noFill/>
          <a:ln>
            <a:miter lim="800000"/>
            <a:headEnd/>
            <a:tailEnd/>
          </a:ln>
        </p:spPr>
        <p:txBody>
          <a:bodyPr vert="horz" wrap="square" lIns="91440" tIns="45720" rIns="91440" bIns="45720" numCol="1" anchor="t" anchorCtr="0" compatLnSpc="1">
            <a:prstTxWarp prst="textNoShape">
              <a:avLst/>
            </a:prstTxWarp>
          </a:bodyPr>
          <a:lstStyle/>
          <a:p>
            <a:r>
              <a:rPr lang="en-US" sz="2400" b="1" dirty="0" smtClean="0"/>
              <a:t>General Studies </a:t>
            </a:r>
            <a:br>
              <a:rPr lang="en-US" sz="2400" b="1" dirty="0" smtClean="0"/>
            </a:br>
            <a:r>
              <a:rPr lang="en-US" sz="2800" b="1" dirty="0" smtClean="0"/>
              <a:t>Category A4</a:t>
            </a:r>
          </a:p>
        </p:txBody>
      </p:sp>
      <p:sp>
        <p:nvSpPr>
          <p:cNvPr id="24579" name="Text Box 3"/>
          <p:cNvSpPr txBox="1">
            <a:spLocks noChangeArrowheads="1"/>
          </p:cNvSpPr>
          <p:nvPr/>
        </p:nvSpPr>
        <p:spPr bwMode="auto">
          <a:xfrm>
            <a:off x="3059113" y="4292600"/>
            <a:ext cx="5400675" cy="366713"/>
          </a:xfrm>
          <a:prstGeom prst="rect">
            <a:avLst/>
          </a:prstGeom>
          <a:noFill/>
          <a:ln w="9525">
            <a:noFill/>
            <a:miter lim="800000"/>
            <a:headEnd/>
            <a:tailEnd/>
          </a:ln>
        </p:spPr>
        <p:txBody>
          <a:bodyPr>
            <a:spAutoFit/>
          </a:bodyPr>
          <a:lstStyle/>
          <a:p>
            <a:pPr eaLnBrk="1" hangingPunct="1"/>
            <a:endParaRPr lang="en-US"/>
          </a:p>
        </p:txBody>
      </p:sp>
      <p:sp>
        <p:nvSpPr>
          <p:cNvPr id="24580" name="Rectangle 4"/>
          <p:cNvSpPr>
            <a:spLocks noChangeArrowheads="1"/>
          </p:cNvSpPr>
          <p:nvPr/>
        </p:nvSpPr>
        <p:spPr bwMode="auto">
          <a:xfrm>
            <a:off x="2339975" y="3933825"/>
            <a:ext cx="6804025" cy="2374900"/>
          </a:xfrm>
          <a:prstGeom prst="rect">
            <a:avLst/>
          </a:prstGeom>
          <a:noFill/>
          <a:ln w="9525">
            <a:noFill/>
            <a:miter lim="800000"/>
            <a:headEnd/>
            <a:tailEnd/>
          </a:ln>
        </p:spPr>
        <p:txBody>
          <a:bodyPr/>
          <a:lstStyle/>
          <a:p>
            <a:pPr marL="342900" indent="-342900">
              <a:lnSpc>
                <a:spcPct val="90000"/>
              </a:lnSpc>
              <a:spcBef>
                <a:spcPct val="20000"/>
              </a:spcBef>
              <a:buFontTx/>
              <a:buChar char="•"/>
            </a:pPr>
            <a:endParaRPr lang="en-US" sz="3200"/>
          </a:p>
          <a:p>
            <a:pPr marL="1143000" lvl="2" indent="-228600">
              <a:lnSpc>
                <a:spcPct val="90000"/>
              </a:lnSpc>
              <a:spcBef>
                <a:spcPct val="20000"/>
              </a:spcBef>
              <a:buFontTx/>
              <a:buChar char="•"/>
            </a:pPr>
            <a:endParaRPr lang="en-US" b="0"/>
          </a:p>
        </p:txBody>
      </p:sp>
      <p:sp>
        <p:nvSpPr>
          <p:cNvPr id="24581" name="Rectangle 5"/>
          <p:cNvSpPr>
            <a:spLocks noGrp="1" noChangeArrowheads="1"/>
          </p:cNvSpPr>
          <p:nvPr>
            <p:ph type="body" idx="1"/>
          </p:nvPr>
        </p:nvSpPr>
        <p:spPr>
          <a:xfrm>
            <a:off x="1259632" y="1700213"/>
            <a:ext cx="7776864" cy="4753124"/>
          </a:xfrm>
        </p:spPr>
        <p:txBody>
          <a:bodyPr/>
          <a:lstStyle/>
          <a:p>
            <a:pPr marL="0" indent="0">
              <a:lnSpc>
                <a:spcPct val="80000"/>
              </a:lnSpc>
              <a:buNone/>
            </a:pPr>
            <a:r>
              <a:rPr lang="en-US" sz="2400" dirty="0" smtClean="0"/>
              <a:t>	A 4-year degree </a:t>
            </a:r>
            <a:r>
              <a:rPr lang="en-US" sz="1400" dirty="0"/>
              <a:t>(exclusive of teacher certification program)</a:t>
            </a:r>
          </a:p>
          <a:p>
            <a:pPr>
              <a:lnSpc>
                <a:spcPct val="90000"/>
              </a:lnSpc>
            </a:pPr>
            <a:endParaRPr lang="en-US" sz="1800" dirty="0" smtClean="0"/>
          </a:p>
          <a:p>
            <a:pPr lvl="2">
              <a:lnSpc>
                <a:spcPct val="90000"/>
              </a:lnSpc>
            </a:pPr>
            <a:r>
              <a:rPr lang="en-US" sz="2000" dirty="0" smtClean="0"/>
              <a:t>Minimum B overall average (often)</a:t>
            </a:r>
          </a:p>
          <a:p>
            <a:pPr marL="914400" lvl="2" indent="0">
              <a:lnSpc>
                <a:spcPct val="90000"/>
              </a:lnSpc>
              <a:buNone/>
            </a:pPr>
            <a:endParaRPr lang="en-US" sz="2000" dirty="0" smtClean="0"/>
          </a:p>
          <a:p>
            <a:pPr lvl="2">
              <a:lnSpc>
                <a:spcPct val="90000"/>
              </a:lnSpc>
              <a:buFontTx/>
              <a:buNone/>
            </a:pPr>
            <a:r>
              <a:rPr lang="en-US" sz="2000" b="1" u="sng" dirty="0" smtClean="0"/>
              <a:t>Plus (for example):</a:t>
            </a:r>
          </a:p>
          <a:p>
            <a:pPr lvl="2">
              <a:lnSpc>
                <a:spcPct val="90000"/>
              </a:lnSpc>
              <a:buFontTx/>
              <a:buNone/>
            </a:pPr>
            <a:endParaRPr lang="en-US" sz="2000" b="1" u="sng" dirty="0"/>
          </a:p>
          <a:p>
            <a:pPr lvl="2">
              <a:lnSpc>
                <a:spcPct val="90000"/>
              </a:lnSpc>
              <a:buFontTx/>
              <a:buNone/>
            </a:pPr>
            <a:r>
              <a:rPr lang="en-US" sz="2000" dirty="0" smtClean="0"/>
              <a:t>An additional degree </a:t>
            </a:r>
            <a:r>
              <a:rPr lang="en-US" sz="1400" dirty="0"/>
              <a:t>(exclusive of teacher certification program</a:t>
            </a:r>
            <a:r>
              <a:rPr lang="en-US" sz="1400" dirty="0" smtClean="0"/>
              <a:t>)</a:t>
            </a:r>
          </a:p>
          <a:p>
            <a:pPr lvl="2">
              <a:lnSpc>
                <a:spcPct val="90000"/>
              </a:lnSpc>
              <a:buFontTx/>
              <a:buNone/>
            </a:pPr>
            <a:endParaRPr lang="en-US" sz="1400" dirty="0" smtClean="0"/>
          </a:p>
          <a:p>
            <a:pPr lvl="2">
              <a:lnSpc>
                <a:spcPct val="90000"/>
              </a:lnSpc>
              <a:buFontTx/>
              <a:buNone/>
            </a:pPr>
            <a:r>
              <a:rPr lang="en-US" sz="1400" dirty="0" smtClean="0"/>
              <a:t>Or</a:t>
            </a:r>
          </a:p>
          <a:p>
            <a:pPr lvl="2">
              <a:lnSpc>
                <a:spcPct val="90000"/>
              </a:lnSpc>
              <a:buFontTx/>
              <a:buNone/>
            </a:pPr>
            <a:endParaRPr lang="en-US" sz="1400" dirty="0" smtClean="0"/>
          </a:p>
          <a:p>
            <a:pPr lvl="2">
              <a:lnSpc>
                <a:spcPct val="90000"/>
              </a:lnSpc>
              <a:buFontTx/>
              <a:buNone/>
            </a:pPr>
            <a:r>
              <a:rPr lang="en-US" sz="2000" dirty="0" smtClean="0"/>
              <a:t>Additional required coursework to meet Category A4 requirements</a:t>
            </a:r>
            <a:endParaRPr lang="en-US" sz="3200" dirty="0" smtClean="0"/>
          </a:p>
          <a:p>
            <a:pPr marL="914400" lvl="2" indent="0">
              <a:lnSpc>
                <a:spcPct val="90000"/>
              </a:lnSpc>
              <a:buNone/>
            </a:pPr>
            <a:endParaRPr lang="en-US" sz="2000" dirty="0" smtClean="0"/>
          </a:p>
          <a:p>
            <a:pPr marL="914400" lvl="2" indent="0">
              <a:lnSpc>
                <a:spcPct val="90000"/>
              </a:lnSpc>
              <a:buNone/>
            </a:pPr>
            <a:endParaRPr lang="en-US" sz="2000" dirty="0" smtClean="0"/>
          </a:p>
          <a:p>
            <a:pPr marL="914400" lvl="2" indent="0">
              <a:lnSpc>
                <a:spcPct val="90000"/>
              </a:lnSpc>
              <a:buNone/>
            </a:pPr>
            <a:r>
              <a:rPr lang="en-US" sz="2000" dirty="0" smtClean="0"/>
              <a:t>See Program 5 </a:t>
            </a:r>
            <a:r>
              <a:rPr lang="en-US" sz="2000" dirty="0"/>
              <a:t>at </a:t>
            </a:r>
            <a:r>
              <a:rPr lang="en-US" sz="2000" dirty="0">
                <a:hlinkClick r:id="rId3"/>
              </a:rPr>
              <a:t>www.qeco.on.ca </a:t>
            </a:r>
            <a:r>
              <a:rPr lang="en-US" sz="2000" dirty="0" smtClean="0"/>
              <a:t>for more routes</a:t>
            </a:r>
          </a:p>
        </p:txBody>
      </p:sp>
    </p:spTree>
    <p:extLst>
      <p:ext uri="{BB962C8B-B14F-4D97-AF65-F5344CB8AC3E}">
        <p14:creationId xmlns:p14="http://schemas.microsoft.com/office/powerpoint/2010/main" val="98734840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9" name="Rectangle 2"/>
          <p:cNvSpPr>
            <a:spLocks noGrp="1" noChangeArrowheads="1"/>
          </p:cNvSpPr>
          <p:nvPr>
            <p:ph type="title" idx="4294967295"/>
          </p:nvPr>
        </p:nvSpPr>
        <p:spPr bwMode="auto">
          <a:xfrm>
            <a:off x="2124075" y="0"/>
            <a:ext cx="6840538" cy="1511300"/>
          </a:xfrm>
          <a:prstGeom prst="rect">
            <a:avLst/>
          </a:prstGeom>
          <a:noFill/>
          <a:ln>
            <a:miter lim="800000"/>
            <a:headEnd/>
            <a:tailEnd/>
          </a:ln>
        </p:spPr>
        <p:txBody>
          <a:bodyPr/>
          <a:lstStyle/>
          <a:p>
            <a:r>
              <a:rPr lang="en-US" sz="2400" b="1" smtClean="0"/>
              <a:t>Technological Studies</a:t>
            </a:r>
            <a:r>
              <a:rPr lang="en-US" sz="2800" b="1" smtClean="0"/>
              <a:t> </a:t>
            </a:r>
            <a:br>
              <a:rPr lang="en-US" sz="2800" b="1" smtClean="0"/>
            </a:br>
            <a:r>
              <a:rPr lang="en-US" sz="2800" b="1" smtClean="0"/>
              <a:t>Categories and Routes</a:t>
            </a:r>
          </a:p>
        </p:txBody>
      </p:sp>
      <p:sp>
        <p:nvSpPr>
          <p:cNvPr id="58370" name="Text Box 3"/>
          <p:cNvSpPr txBox="1">
            <a:spLocks noChangeArrowheads="1"/>
          </p:cNvSpPr>
          <p:nvPr/>
        </p:nvSpPr>
        <p:spPr bwMode="auto">
          <a:xfrm>
            <a:off x="3059113" y="4292600"/>
            <a:ext cx="5400675" cy="366713"/>
          </a:xfrm>
          <a:prstGeom prst="rect">
            <a:avLst/>
          </a:prstGeom>
          <a:noFill/>
          <a:ln w="9525">
            <a:noFill/>
            <a:miter lim="800000"/>
            <a:headEnd/>
            <a:tailEnd/>
          </a:ln>
        </p:spPr>
        <p:txBody>
          <a:bodyPr>
            <a:spAutoFit/>
          </a:bodyPr>
          <a:lstStyle/>
          <a:p>
            <a:endParaRPr lang="en-US"/>
          </a:p>
        </p:txBody>
      </p:sp>
      <p:sp>
        <p:nvSpPr>
          <p:cNvPr id="58371" name="Rectangle 4"/>
          <p:cNvSpPr>
            <a:spLocks noChangeArrowheads="1"/>
          </p:cNvSpPr>
          <p:nvPr/>
        </p:nvSpPr>
        <p:spPr bwMode="auto">
          <a:xfrm>
            <a:off x="2339975" y="3933825"/>
            <a:ext cx="6804025" cy="23749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endParaRPr lang="en-US" sz="3200"/>
          </a:p>
          <a:p>
            <a:pPr marL="1143000" lvl="2" indent="-228600" eaLnBrk="0" hangingPunct="0">
              <a:lnSpc>
                <a:spcPct val="90000"/>
              </a:lnSpc>
              <a:spcBef>
                <a:spcPct val="20000"/>
              </a:spcBef>
              <a:buFontTx/>
              <a:buChar char="•"/>
            </a:pPr>
            <a:endParaRPr lang="en-US" b="0"/>
          </a:p>
        </p:txBody>
      </p:sp>
      <p:sp>
        <p:nvSpPr>
          <p:cNvPr id="54276" name="Rectangle 5"/>
          <p:cNvSpPr>
            <a:spLocks noGrp="1" noChangeArrowheads="1"/>
          </p:cNvSpPr>
          <p:nvPr>
            <p:ph type="body" idx="4294967295"/>
          </p:nvPr>
        </p:nvSpPr>
        <p:spPr>
          <a:xfrm>
            <a:off x="1691681" y="1125513"/>
            <a:ext cx="7452319" cy="5616624"/>
          </a:xfrm>
        </p:spPr>
        <p:txBody>
          <a:bodyPr/>
          <a:lstStyle/>
          <a:p>
            <a:pPr>
              <a:lnSpc>
                <a:spcPct val="80000"/>
              </a:lnSpc>
              <a:buFontTx/>
              <a:buNone/>
            </a:pPr>
            <a:r>
              <a:rPr lang="en-US" sz="2000" dirty="0" smtClean="0"/>
              <a:t>	</a:t>
            </a:r>
            <a:r>
              <a:rPr lang="en-US" sz="2000" u="sng" dirty="0" smtClean="0"/>
              <a:t>Category A1:</a:t>
            </a:r>
          </a:p>
          <a:p>
            <a:pPr>
              <a:lnSpc>
                <a:spcPct val="80000"/>
              </a:lnSpc>
              <a:buFontTx/>
              <a:buNone/>
            </a:pPr>
            <a:endParaRPr lang="en-US" sz="800" u="sng" dirty="0" smtClean="0"/>
          </a:p>
          <a:p>
            <a:pPr>
              <a:lnSpc>
                <a:spcPct val="80000"/>
              </a:lnSpc>
            </a:pPr>
            <a:r>
              <a:rPr lang="en-US" sz="1800" b="0" dirty="0" smtClean="0"/>
              <a:t>Valid teaching certificate with one basic qualification in Technological Education.</a:t>
            </a:r>
          </a:p>
          <a:p>
            <a:pPr>
              <a:lnSpc>
                <a:spcPct val="80000"/>
              </a:lnSpc>
              <a:buFontTx/>
              <a:buNone/>
            </a:pPr>
            <a:endParaRPr lang="en-US" sz="2000" b="0" dirty="0" smtClean="0"/>
          </a:p>
          <a:p>
            <a:pPr>
              <a:lnSpc>
                <a:spcPct val="80000"/>
              </a:lnSpc>
              <a:buFontTx/>
              <a:buNone/>
            </a:pPr>
            <a:r>
              <a:rPr lang="en-US" sz="2000" b="0" dirty="0" smtClean="0"/>
              <a:t>	</a:t>
            </a:r>
            <a:r>
              <a:rPr lang="en-US" sz="2000" u="sng" dirty="0" smtClean="0"/>
              <a:t>Category A2:</a:t>
            </a:r>
          </a:p>
          <a:p>
            <a:pPr>
              <a:lnSpc>
                <a:spcPct val="80000"/>
              </a:lnSpc>
              <a:buFontTx/>
              <a:buNone/>
            </a:pPr>
            <a:endParaRPr lang="en-US" sz="800" b="0" dirty="0" smtClean="0"/>
          </a:p>
          <a:p>
            <a:pPr>
              <a:lnSpc>
                <a:spcPct val="80000"/>
              </a:lnSpc>
            </a:pPr>
            <a:r>
              <a:rPr lang="en-US" sz="1800" b="0" dirty="0" smtClean="0"/>
              <a:t>Category A1 plus:</a:t>
            </a:r>
          </a:p>
          <a:p>
            <a:pPr>
              <a:lnSpc>
                <a:spcPct val="80000"/>
              </a:lnSpc>
            </a:pPr>
            <a:r>
              <a:rPr lang="en-US" sz="1800" b="0" dirty="0"/>
              <a:t>T</a:t>
            </a:r>
            <a:r>
              <a:rPr lang="en-US" sz="1800" b="0" dirty="0" smtClean="0"/>
              <a:t>hree approved additional courses</a:t>
            </a:r>
          </a:p>
          <a:p>
            <a:pPr>
              <a:lnSpc>
                <a:spcPct val="80000"/>
              </a:lnSpc>
            </a:pPr>
            <a:r>
              <a:rPr lang="en-US" sz="1800" b="0" dirty="0" smtClean="0"/>
              <a:t>Certificate of Qualification with Red Seal</a:t>
            </a:r>
          </a:p>
          <a:p>
            <a:pPr>
              <a:lnSpc>
                <a:spcPct val="80000"/>
              </a:lnSpc>
            </a:pPr>
            <a:endParaRPr lang="en-US" sz="2000" b="0" dirty="0" smtClean="0"/>
          </a:p>
          <a:p>
            <a:pPr>
              <a:lnSpc>
                <a:spcPct val="80000"/>
              </a:lnSpc>
              <a:buFontTx/>
              <a:buNone/>
            </a:pPr>
            <a:r>
              <a:rPr lang="en-US" sz="2000" dirty="0" smtClean="0"/>
              <a:t>	</a:t>
            </a:r>
            <a:r>
              <a:rPr lang="en-US" sz="2000" u="sng" dirty="0" smtClean="0"/>
              <a:t>Category A3:</a:t>
            </a:r>
          </a:p>
          <a:p>
            <a:pPr>
              <a:lnSpc>
                <a:spcPct val="80000"/>
              </a:lnSpc>
              <a:buFontTx/>
              <a:buNone/>
            </a:pPr>
            <a:endParaRPr lang="en-US" sz="800" u="sng" dirty="0" smtClean="0"/>
          </a:p>
          <a:p>
            <a:pPr>
              <a:lnSpc>
                <a:spcPct val="80000"/>
              </a:lnSpc>
            </a:pPr>
            <a:r>
              <a:rPr lang="en-US" sz="1800" b="0" dirty="0" smtClean="0"/>
              <a:t>Category A2 plus:</a:t>
            </a:r>
          </a:p>
          <a:p>
            <a:pPr>
              <a:lnSpc>
                <a:spcPct val="80000"/>
              </a:lnSpc>
            </a:pPr>
            <a:r>
              <a:rPr lang="en-US" sz="1800" b="0" dirty="0" smtClean="0"/>
              <a:t>Three more approved additional courses</a:t>
            </a:r>
          </a:p>
          <a:p>
            <a:pPr>
              <a:lnSpc>
                <a:spcPct val="80000"/>
              </a:lnSpc>
            </a:pPr>
            <a:endParaRPr lang="en-US" sz="1800" b="0" dirty="0" smtClean="0"/>
          </a:p>
          <a:p>
            <a:pPr>
              <a:lnSpc>
                <a:spcPct val="80000"/>
              </a:lnSpc>
              <a:buFontTx/>
              <a:buNone/>
            </a:pPr>
            <a:r>
              <a:rPr lang="en-US" sz="2400" b="0" dirty="0" smtClean="0"/>
              <a:t>	</a:t>
            </a:r>
            <a:r>
              <a:rPr lang="en-US" sz="2000" u="sng" dirty="0" smtClean="0"/>
              <a:t>Category A4:</a:t>
            </a:r>
          </a:p>
          <a:p>
            <a:pPr>
              <a:lnSpc>
                <a:spcPct val="80000"/>
              </a:lnSpc>
              <a:buFontTx/>
              <a:buNone/>
            </a:pPr>
            <a:endParaRPr lang="en-US" sz="800" u="sng" dirty="0" smtClean="0"/>
          </a:p>
          <a:p>
            <a:pPr>
              <a:lnSpc>
                <a:spcPct val="80000"/>
              </a:lnSpc>
            </a:pPr>
            <a:r>
              <a:rPr lang="en-US" sz="1800" b="0" dirty="0" smtClean="0"/>
              <a:t>Category A3 plus:</a:t>
            </a:r>
          </a:p>
          <a:p>
            <a:pPr>
              <a:lnSpc>
                <a:spcPct val="80000"/>
              </a:lnSpc>
            </a:pPr>
            <a:r>
              <a:rPr lang="en-US" sz="1800" b="0" dirty="0" smtClean="0"/>
              <a:t>Three further approved additional courses, one of which must be the Honour Technological Studies Specialist qualification</a:t>
            </a:r>
          </a:p>
          <a:p>
            <a:pPr>
              <a:lnSpc>
                <a:spcPct val="80000"/>
              </a:lnSpc>
            </a:pPr>
            <a:r>
              <a:rPr lang="en-US" sz="1800" b="0" dirty="0" smtClean="0"/>
              <a:t>Three session specialist</a:t>
            </a:r>
          </a:p>
        </p:txBody>
      </p:sp>
    </p:spTree>
    <p:extLst>
      <p:ext uri="{BB962C8B-B14F-4D97-AF65-F5344CB8AC3E}">
        <p14:creationId xmlns:p14="http://schemas.microsoft.com/office/powerpoint/2010/main" val="34298666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4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3276600" y="188913"/>
            <a:ext cx="5111750" cy="519112"/>
          </a:xfrm>
          <a:prstGeom prst="rect">
            <a:avLst/>
          </a:prstGeom>
          <a:noFill/>
          <a:ln w="9525">
            <a:noFill/>
            <a:miter lim="800000"/>
            <a:headEnd/>
            <a:tailEnd/>
          </a:ln>
        </p:spPr>
        <p:txBody>
          <a:bodyPr>
            <a:spAutoFit/>
          </a:bodyPr>
          <a:lstStyle/>
          <a:p>
            <a:pPr algn="ctr" eaLnBrk="1" hangingPunct="1"/>
            <a:r>
              <a:rPr lang="en-US" sz="2800"/>
              <a:t>Statement of Evaluation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708025"/>
            <a:ext cx="4699857" cy="6063060"/>
          </a:xfrm>
          <a:prstGeom prst="rect">
            <a:avLst/>
          </a:prstGeom>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3203848" y="188912"/>
            <a:ext cx="5111750" cy="519112"/>
          </a:xfrm>
          <a:prstGeom prst="rect">
            <a:avLst/>
          </a:prstGeom>
          <a:noFill/>
          <a:ln w="9525">
            <a:noFill/>
            <a:miter lim="800000"/>
            <a:headEnd/>
            <a:tailEnd/>
          </a:ln>
        </p:spPr>
        <p:txBody>
          <a:bodyPr>
            <a:spAutoFit/>
          </a:bodyPr>
          <a:lstStyle/>
          <a:p>
            <a:pPr algn="ctr" eaLnBrk="1" hangingPunct="1"/>
            <a:r>
              <a:rPr lang="en-US" sz="2800" dirty="0" smtClean="0"/>
              <a:t>Statement Letter</a:t>
            </a:r>
            <a:endParaRPr lang="en-US" sz="2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640344"/>
            <a:ext cx="4752527" cy="6130732"/>
          </a:xfrm>
          <a:prstGeom prst="rect">
            <a:avLst/>
          </a:prstGeom>
        </p:spPr>
      </p:pic>
    </p:spTree>
    <p:extLst>
      <p:ext uri="{BB962C8B-B14F-4D97-AF65-F5344CB8AC3E}">
        <p14:creationId xmlns:p14="http://schemas.microsoft.com/office/powerpoint/2010/main" val="3578884269"/>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3203848" y="188912"/>
            <a:ext cx="5111750" cy="519112"/>
          </a:xfrm>
          <a:prstGeom prst="rect">
            <a:avLst/>
          </a:prstGeom>
          <a:noFill/>
          <a:ln w="9525">
            <a:noFill/>
            <a:miter lim="800000"/>
            <a:headEnd/>
            <a:tailEnd/>
          </a:ln>
        </p:spPr>
        <p:txBody>
          <a:bodyPr>
            <a:spAutoFit/>
          </a:bodyPr>
          <a:lstStyle/>
          <a:p>
            <a:pPr algn="ctr" eaLnBrk="1" hangingPunct="1"/>
            <a:r>
              <a:rPr lang="en-US" sz="2800" dirty="0" smtClean="0"/>
              <a:t>Upgrading Letter</a:t>
            </a:r>
            <a:endParaRPr lang="en-US" sz="28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710331"/>
            <a:ext cx="4707611" cy="6072790"/>
          </a:xfrm>
          <a:prstGeom prst="rect">
            <a:avLst/>
          </a:prstGeom>
        </p:spPr>
      </p:pic>
    </p:spTree>
    <p:extLst>
      <p:ext uri="{BB962C8B-B14F-4D97-AF65-F5344CB8AC3E}">
        <p14:creationId xmlns:p14="http://schemas.microsoft.com/office/powerpoint/2010/main" val="2082491512"/>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851920" y="188640"/>
            <a:ext cx="4680520" cy="719138"/>
          </a:xfrm>
          <a:noFill/>
          <a:ln>
            <a:miter lim="800000"/>
            <a:headEnd/>
            <a:tailEnd/>
          </a:ln>
        </p:spPr>
        <p:txBody>
          <a:bodyPr vert="horz" wrap="square" lIns="91440" tIns="45720" rIns="91440" bIns="45720" numCol="1" anchor="t" anchorCtr="0" compatLnSpc="1">
            <a:prstTxWarp prst="textNoShape">
              <a:avLst/>
            </a:prstTxWarp>
          </a:bodyPr>
          <a:lstStyle/>
          <a:p>
            <a:pPr algn="l"/>
            <a:r>
              <a:rPr lang="en-US" sz="2800" b="1" dirty="0" smtClean="0"/>
              <a:t>QECO: AN OVERVIEW</a:t>
            </a:r>
          </a:p>
        </p:txBody>
      </p:sp>
      <p:sp>
        <p:nvSpPr>
          <p:cNvPr id="3075" name="Rectangle 3"/>
          <p:cNvSpPr>
            <a:spLocks noGrp="1" noChangeArrowheads="1"/>
          </p:cNvSpPr>
          <p:nvPr>
            <p:ph type="body" idx="1"/>
          </p:nvPr>
        </p:nvSpPr>
        <p:spPr>
          <a:xfrm>
            <a:off x="1979613" y="2420888"/>
            <a:ext cx="6840537" cy="3887837"/>
          </a:xfrm>
        </p:spPr>
        <p:txBody>
          <a:bodyPr/>
          <a:lstStyle/>
          <a:p>
            <a:pPr marL="990600" lvl="1" indent="-533400">
              <a:buFontTx/>
              <a:buAutoNum type="arabicPeriod"/>
            </a:pPr>
            <a:r>
              <a:rPr lang="en-US" sz="2400" dirty="0" smtClean="0"/>
              <a:t>What is QECO?</a:t>
            </a:r>
          </a:p>
          <a:p>
            <a:pPr marL="990600" lvl="1" indent="-533400">
              <a:buFontTx/>
              <a:buAutoNum type="arabicPeriod"/>
            </a:pPr>
            <a:endParaRPr lang="en-US" sz="2400" dirty="0" smtClean="0"/>
          </a:p>
          <a:p>
            <a:pPr marL="990600" lvl="1" indent="-533400">
              <a:buFontTx/>
              <a:buAutoNum type="arabicPeriod"/>
            </a:pPr>
            <a:endParaRPr lang="en-US" sz="2400" dirty="0"/>
          </a:p>
          <a:p>
            <a:pPr marL="990600" lvl="1" indent="-533400">
              <a:buFontTx/>
              <a:buAutoNum type="arabicPeriod"/>
            </a:pPr>
            <a:r>
              <a:rPr lang="en-US" sz="2400" dirty="0" smtClean="0"/>
              <a:t>Initial Evaluation after OCT Certification</a:t>
            </a:r>
          </a:p>
          <a:p>
            <a:pPr marL="990600" lvl="1" indent="-533400">
              <a:buFontTx/>
              <a:buAutoNum type="arabicPeriod"/>
            </a:pPr>
            <a:endParaRPr lang="en-US" sz="2400" dirty="0"/>
          </a:p>
          <a:p>
            <a:pPr marL="990600" lvl="1" indent="-533400">
              <a:buFontTx/>
              <a:buAutoNum type="arabicPeriod"/>
            </a:pPr>
            <a:endParaRPr lang="en-US" sz="2400" dirty="0" smtClean="0"/>
          </a:p>
          <a:p>
            <a:pPr marL="990600" lvl="1" indent="-533400">
              <a:buFontTx/>
              <a:buAutoNum type="arabicPeriod"/>
            </a:pPr>
            <a:r>
              <a:rPr lang="en-US" sz="2400" dirty="0" smtClean="0"/>
              <a:t>Upgrading as a Member of an Affiliate</a:t>
            </a:r>
          </a:p>
          <a:p>
            <a:pPr marL="990600" lvl="1" indent="-533400">
              <a:buFontTx/>
              <a:buNone/>
            </a:pPr>
            <a:endParaRPr lang="en-US" sz="1200" dirty="0" smtClean="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131840" y="333375"/>
            <a:ext cx="5761335" cy="954107"/>
          </a:xfrm>
          <a:prstGeom prst="rect">
            <a:avLst/>
          </a:prstGeom>
          <a:noFill/>
          <a:ln w="9525">
            <a:noFill/>
            <a:miter lim="800000"/>
            <a:headEnd/>
            <a:tailEnd/>
          </a:ln>
        </p:spPr>
        <p:txBody>
          <a:bodyPr wrap="square">
            <a:spAutoFit/>
          </a:bodyPr>
          <a:lstStyle/>
          <a:p>
            <a:pPr algn="ctr" eaLnBrk="1" hangingPunct="1"/>
            <a:r>
              <a:rPr lang="en-US" sz="2800" dirty="0"/>
              <a:t>Employer’s Salary Grid and QECO Category </a:t>
            </a:r>
            <a:r>
              <a:rPr lang="en-US" sz="2800" dirty="0" smtClean="0"/>
              <a:t>Placement</a:t>
            </a:r>
          </a:p>
        </p:txBody>
      </p:sp>
      <p:sp>
        <p:nvSpPr>
          <p:cNvPr id="26627" name="Text Box 8"/>
          <p:cNvSpPr txBox="1">
            <a:spLocks noChangeArrowheads="1"/>
          </p:cNvSpPr>
          <p:nvPr/>
        </p:nvSpPr>
        <p:spPr bwMode="auto">
          <a:xfrm>
            <a:off x="1764506" y="2039938"/>
            <a:ext cx="7272337" cy="4760912"/>
          </a:xfrm>
          <a:prstGeom prst="rect">
            <a:avLst/>
          </a:prstGeom>
          <a:noFill/>
          <a:ln w="9525">
            <a:noFill/>
            <a:miter lim="800000"/>
            <a:headEnd/>
            <a:tailEnd/>
          </a:ln>
        </p:spPr>
        <p:txBody>
          <a:bodyPr>
            <a:spAutoFit/>
          </a:bodyPr>
          <a:lstStyle/>
          <a:p>
            <a:pPr eaLnBrk="1" hangingPunct="1"/>
            <a:endParaRPr lang="en-CA"/>
          </a:p>
          <a:p>
            <a:pPr eaLnBrk="1" hangingPunct="1"/>
            <a:endParaRPr lang="en-CA"/>
          </a:p>
          <a:p>
            <a:pPr eaLnBrk="1" hangingPunct="1"/>
            <a:endParaRPr lang="en-CA"/>
          </a:p>
          <a:p>
            <a:pPr eaLnBrk="1" hangingPunct="1"/>
            <a:endParaRPr lang="en-CA"/>
          </a:p>
          <a:p>
            <a:pPr eaLnBrk="1" hangingPunct="1"/>
            <a:endParaRPr lang="en-CA"/>
          </a:p>
          <a:p>
            <a:pPr eaLnBrk="1" hangingPunct="1"/>
            <a:endParaRPr lang="en-CA"/>
          </a:p>
          <a:p>
            <a:pPr eaLnBrk="1" hangingPunct="1"/>
            <a:endParaRPr lang="en-CA"/>
          </a:p>
          <a:p>
            <a:pPr eaLnBrk="1" hangingPunct="1"/>
            <a:endParaRPr lang="en-CA"/>
          </a:p>
          <a:p>
            <a:pPr eaLnBrk="1" hangingPunct="1"/>
            <a:endParaRPr lang="en-CA"/>
          </a:p>
          <a:p>
            <a:pPr eaLnBrk="1" hangingPunct="1"/>
            <a:endParaRPr lang="en-CA"/>
          </a:p>
          <a:p>
            <a:pPr eaLnBrk="1" hangingPunct="1"/>
            <a:endParaRPr lang="en-CA"/>
          </a:p>
          <a:p>
            <a:pPr eaLnBrk="1" hangingPunct="1"/>
            <a:endParaRPr lang="en-CA"/>
          </a:p>
          <a:p>
            <a:pPr eaLnBrk="1" hangingPunct="1"/>
            <a:endParaRPr lang="en-CA"/>
          </a:p>
          <a:p>
            <a:pPr eaLnBrk="1" hangingPunct="1"/>
            <a:endParaRPr lang="en-CA"/>
          </a:p>
          <a:p>
            <a:pPr eaLnBrk="1" hangingPunct="1"/>
            <a:endParaRPr lang="en-CA"/>
          </a:p>
          <a:p>
            <a:pPr eaLnBrk="1" hangingPunct="1"/>
            <a:endParaRPr lang="en-CA"/>
          </a:p>
          <a:p>
            <a:pPr eaLnBrk="1" hangingPunct="1"/>
            <a:endParaRPr lang="en-CA"/>
          </a:p>
        </p:txBody>
      </p:sp>
      <p:pic>
        <p:nvPicPr>
          <p:cNvPr id="26628" name="Picture 6"/>
          <p:cNvPicPr>
            <a:picLocks noChangeAspect="1" noChangeArrowheads="1"/>
          </p:cNvPicPr>
          <p:nvPr/>
        </p:nvPicPr>
        <p:blipFill>
          <a:blip r:embed="rId3" cstate="print"/>
          <a:srcRect/>
          <a:stretch>
            <a:fillRect/>
          </a:stretch>
        </p:blipFill>
        <p:spPr bwMode="auto">
          <a:xfrm>
            <a:off x="1698523" y="1693566"/>
            <a:ext cx="7404301" cy="5107284"/>
          </a:xfrm>
          <a:prstGeom prst="rect">
            <a:avLst/>
          </a:prstGeom>
          <a:noFill/>
          <a:ln w="9525">
            <a:solidFill>
              <a:schemeClr val="tx1"/>
            </a:solidFill>
            <a:miter lim="800000"/>
            <a:headEnd/>
            <a:tailEnd/>
          </a:ln>
        </p:spPr>
      </p:pic>
      <p:sp>
        <p:nvSpPr>
          <p:cNvPr id="2" name="Rectangle 1"/>
          <p:cNvSpPr/>
          <p:nvPr/>
        </p:nvSpPr>
        <p:spPr>
          <a:xfrm>
            <a:off x="1764506" y="1170346"/>
            <a:ext cx="7128669" cy="523220"/>
          </a:xfrm>
          <a:prstGeom prst="rect">
            <a:avLst/>
          </a:prstGeom>
        </p:spPr>
        <p:txBody>
          <a:bodyPr wrap="square">
            <a:spAutoFit/>
          </a:bodyPr>
          <a:lstStyle/>
          <a:p>
            <a:pPr algn="ctr" eaLnBrk="1" hangingPunct="1"/>
            <a:r>
              <a:rPr lang="en-US" sz="1400" dirty="0"/>
              <a:t>(Only an employer may consider work experience for grid placement – check collective </a:t>
            </a:r>
            <a:r>
              <a:rPr lang="en-US" sz="1400" dirty="0" smtClean="0"/>
              <a:t>agreements or contact your union.  </a:t>
            </a:r>
            <a:r>
              <a:rPr lang="en-US" sz="1400" dirty="0"/>
              <a:t>Grid </a:t>
            </a:r>
            <a:r>
              <a:rPr lang="en-US" sz="1400" dirty="0" smtClean="0"/>
              <a:t>is </a:t>
            </a:r>
            <a:r>
              <a:rPr lang="en-US" sz="1400" dirty="0"/>
              <a:t>for demonstration only.)</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2484438" y="260647"/>
            <a:ext cx="6191250" cy="648073"/>
          </a:xfrm>
          <a:noFill/>
          <a:ln>
            <a:miter lim="800000"/>
            <a:headEnd/>
            <a:tailEnd/>
          </a:ln>
        </p:spPr>
        <p:txBody>
          <a:bodyPr vert="horz" wrap="square" lIns="91440" tIns="45720" rIns="91440" bIns="45720" numCol="1" anchor="t" anchorCtr="0" compatLnSpc="1">
            <a:prstTxWarp prst="textNoShape">
              <a:avLst/>
            </a:prstTxWarp>
          </a:bodyPr>
          <a:lstStyle/>
          <a:p>
            <a:r>
              <a:rPr lang="en-US" sz="2800" b="1" dirty="0" smtClean="0"/>
              <a:t>Common Issues</a:t>
            </a:r>
            <a:r>
              <a:rPr lang="en-US" sz="1200" b="1" dirty="0" smtClean="0"/>
              <a:t/>
            </a:r>
            <a:br>
              <a:rPr lang="en-US" sz="1200" b="1" dirty="0" smtClean="0"/>
            </a:br>
            <a:r>
              <a:rPr lang="en-US" sz="1600" b="1" dirty="0" smtClean="0"/>
              <a:t/>
            </a:r>
            <a:br>
              <a:rPr lang="en-US" sz="1600" b="1" dirty="0" smtClean="0"/>
            </a:br>
            <a:r>
              <a:rPr lang="en-US" sz="1600" b="1" dirty="0" smtClean="0"/>
              <a:t/>
            </a:r>
            <a:br>
              <a:rPr lang="en-US" sz="1600" b="1" dirty="0" smtClean="0"/>
            </a:br>
            <a:endParaRPr lang="en-US" sz="1800" b="1" dirty="0" smtClean="0"/>
          </a:p>
        </p:txBody>
      </p:sp>
      <p:sp>
        <p:nvSpPr>
          <p:cNvPr id="14339" name="Rectangle 3"/>
          <p:cNvSpPr>
            <a:spLocks noGrp="1" noChangeArrowheads="1"/>
          </p:cNvSpPr>
          <p:nvPr>
            <p:ph type="body" idx="1"/>
          </p:nvPr>
        </p:nvSpPr>
        <p:spPr>
          <a:xfrm>
            <a:off x="899592" y="1052736"/>
            <a:ext cx="8244408" cy="5688632"/>
          </a:xfrm>
        </p:spPr>
        <p:txBody>
          <a:bodyPr/>
          <a:lstStyle/>
          <a:p>
            <a:pPr lvl="2">
              <a:buFontTx/>
              <a:buNone/>
            </a:pPr>
            <a:r>
              <a:rPr lang="en-US" sz="2000" b="1" dirty="0" smtClean="0"/>
              <a:t>When is a QECO Statement of Evaluation required?</a:t>
            </a:r>
            <a:endParaRPr lang="en-US" sz="2000" b="1" dirty="0"/>
          </a:p>
          <a:p>
            <a:pPr lvl="2"/>
            <a:endParaRPr lang="en-US" sz="800" dirty="0" smtClean="0"/>
          </a:p>
          <a:p>
            <a:pPr lvl="2"/>
            <a:r>
              <a:rPr lang="en-US" sz="1800" dirty="0" smtClean="0"/>
              <a:t>When a teacher begins a grid placement position.</a:t>
            </a:r>
          </a:p>
          <a:p>
            <a:pPr lvl="3">
              <a:buFont typeface="Courier New" panose="02070309020205020404" pitchFamily="49" charset="0"/>
              <a:buChar char="o"/>
            </a:pPr>
            <a:r>
              <a:rPr lang="en-US" sz="1800" dirty="0" smtClean="0"/>
              <a:t>Long Term Occasional position</a:t>
            </a:r>
          </a:p>
          <a:p>
            <a:pPr lvl="3">
              <a:buFont typeface="Courier New" panose="02070309020205020404" pitchFamily="49" charset="0"/>
              <a:buChar char="o"/>
            </a:pPr>
            <a:r>
              <a:rPr lang="en-US" sz="1800" dirty="0" smtClean="0"/>
              <a:t>Permanent full-time position</a:t>
            </a:r>
          </a:p>
          <a:p>
            <a:pPr lvl="3">
              <a:buFont typeface="Courier New" panose="02070309020205020404" pitchFamily="49" charset="0"/>
              <a:buChar char="o"/>
            </a:pPr>
            <a:r>
              <a:rPr lang="en-US" sz="1800" dirty="0" smtClean="0"/>
              <a:t>Permanent part-time position</a:t>
            </a:r>
          </a:p>
          <a:p>
            <a:pPr lvl="3">
              <a:buFont typeface="Courier New" panose="02070309020205020404" pitchFamily="49" charset="0"/>
              <a:buChar char="o"/>
            </a:pPr>
            <a:r>
              <a:rPr lang="en-US" sz="1800" dirty="0" smtClean="0"/>
              <a:t>Consult collective agreement or union for more info.</a:t>
            </a:r>
            <a:endParaRPr lang="en-US" sz="2000" dirty="0" smtClean="0"/>
          </a:p>
          <a:p>
            <a:pPr lvl="2">
              <a:buFontTx/>
              <a:buNone/>
            </a:pPr>
            <a:endParaRPr lang="en-US" sz="2000" dirty="0" smtClean="0"/>
          </a:p>
          <a:p>
            <a:pPr lvl="2">
              <a:buFontTx/>
              <a:buNone/>
            </a:pPr>
            <a:endParaRPr lang="en-US" sz="2000" dirty="0"/>
          </a:p>
          <a:p>
            <a:pPr lvl="2">
              <a:buFontTx/>
              <a:buNone/>
            </a:pPr>
            <a:r>
              <a:rPr lang="en-US" sz="2000" b="1" dirty="0" smtClean="0"/>
              <a:t>Why should I apply to QECO if I am currently unable to obtain grid placement</a:t>
            </a:r>
            <a:r>
              <a:rPr lang="en-US" sz="2000" dirty="0" smtClean="0"/>
              <a:t>?</a:t>
            </a:r>
          </a:p>
          <a:p>
            <a:pPr lvl="2"/>
            <a:endParaRPr lang="en-US" sz="800" dirty="0" smtClean="0"/>
          </a:p>
          <a:p>
            <a:pPr lvl="2"/>
            <a:r>
              <a:rPr lang="en-US" sz="1800" dirty="0" smtClean="0"/>
              <a:t>To find out your current QECO placement, and then:</a:t>
            </a:r>
          </a:p>
          <a:p>
            <a:pPr lvl="3">
              <a:buFont typeface="Courier New" panose="02070309020205020404" pitchFamily="49" charset="0"/>
              <a:buChar char="o"/>
            </a:pPr>
            <a:r>
              <a:rPr lang="en-US" sz="1800" dirty="0" smtClean="0"/>
              <a:t>Re-apply for specific upgrading routes to next category</a:t>
            </a:r>
          </a:p>
          <a:p>
            <a:pPr lvl="3">
              <a:buFont typeface="Courier New" panose="02070309020205020404" pitchFamily="49" charset="0"/>
              <a:buChar char="o"/>
            </a:pPr>
            <a:r>
              <a:rPr lang="en-US" sz="1800" dirty="0" smtClean="0"/>
              <a:t>Begin working toward that next category</a:t>
            </a:r>
          </a:p>
          <a:p>
            <a:pPr lvl="3">
              <a:buFont typeface="Courier New" panose="02070309020205020404" pitchFamily="49" charset="0"/>
              <a:buChar char="o"/>
            </a:pPr>
            <a:r>
              <a:rPr lang="en-US" sz="1800" dirty="0"/>
              <a:t>A</a:t>
            </a:r>
            <a:r>
              <a:rPr lang="en-US" sz="1800" dirty="0" smtClean="0"/>
              <a:t>dvance to a higher category before beginning a grid position.</a:t>
            </a:r>
          </a:p>
          <a:p>
            <a:pPr lvl="2">
              <a:buFontTx/>
              <a:buNone/>
            </a:pPr>
            <a:endParaRPr lang="en-US" sz="2000" dirty="0" smtClean="0"/>
          </a:p>
          <a:p>
            <a:pPr lvl="2">
              <a:buFontTx/>
              <a:buNone/>
            </a:pPr>
            <a:endParaRPr lang="en-US" sz="2000" dirty="0"/>
          </a:p>
        </p:txBody>
      </p:sp>
    </p:spTree>
    <p:extLst>
      <p:ext uri="{BB962C8B-B14F-4D97-AF65-F5344CB8AC3E}">
        <p14:creationId xmlns:p14="http://schemas.microsoft.com/office/powerpoint/2010/main" val="3563637918"/>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2483768" y="270969"/>
            <a:ext cx="6191250" cy="637752"/>
          </a:xfrm>
          <a:noFill/>
          <a:ln>
            <a:miter lim="800000"/>
            <a:headEnd/>
            <a:tailEnd/>
          </a:ln>
        </p:spPr>
        <p:txBody>
          <a:bodyPr vert="horz" wrap="square" lIns="91440" tIns="45720" rIns="91440" bIns="45720" numCol="1" anchor="t" anchorCtr="0" compatLnSpc="1">
            <a:prstTxWarp prst="textNoShape">
              <a:avLst/>
            </a:prstTxWarp>
          </a:bodyPr>
          <a:lstStyle/>
          <a:p>
            <a:r>
              <a:rPr lang="en-US" sz="2800" b="1" dirty="0" smtClean="0"/>
              <a:t>Common Issues</a:t>
            </a:r>
            <a:r>
              <a:rPr lang="en-US" sz="1200" b="1" dirty="0" smtClean="0"/>
              <a:t/>
            </a:r>
            <a:br>
              <a:rPr lang="en-US" sz="1200" b="1" dirty="0" smtClean="0"/>
            </a:br>
            <a:r>
              <a:rPr lang="en-US" sz="1600" b="1" dirty="0" smtClean="0"/>
              <a:t/>
            </a:r>
            <a:br>
              <a:rPr lang="en-US" sz="1600" b="1" dirty="0" smtClean="0"/>
            </a:br>
            <a:r>
              <a:rPr lang="en-US" sz="1600" b="1" dirty="0" smtClean="0"/>
              <a:t/>
            </a:r>
            <a:br>
              <a:rPr lang="en-US" sz="1600" b="1" dirty="0" smtClean="0"/>
            </a:br>
            <a:endParaRPr lang="en-US" sz="1800" b="1" dirty="0" smtClean="0"/>
          </a:p>
        </p:txBody>
      </p:sp>
      <p:sp>
        <p:nvSpPr>
          <p:cNvPr id="14339" name="Rectangle 3"/>
          <p:cNvSpPr>
            <a:spLocks noGrp="1" noChangeArrowheads="1"/>
          </p:cNvSpPr>
          <p:nvPr>
            <p:ph type="body" idx="1"/>
          </p:nvPr>
        </p:nvSpPr>
        <p:spPr>
          <a:xfrm>
            <a:off x="683568" y="1135065"/>
            <a:ext cx="8460432" cy="5688632"/>
          </a:xfrm>
        </p:spPr>
        <p:txBody>
          <a:bodyPr/>
          <a:lstStyle/>
          <a:p>
            <a:pPr lvl="2">
              <a:buFontTx/>
              <a:buNone/>
            </a:pPr>
            <a:r>
              <a:rPr lang="en-US" sz="2000" b="1" dirty="0" smtClean="0"/>
              <a:t>When do I submit my Statement to my Employer?</a:t>
            </a:r>
            <a:endParaRPr lang="en-US" dirty="0"/>
          </a:p>
          <a:p>
            <a:pPr lvl="2"/>
            <a:endParaRPr lang="en-US" sz="800" dirty="0" smtClean="0"/>
          </a:p>
          <a:p>
            <a:pPr lvl="2"/>
            <a:r>
              <a:rPr lang="en-US" sz="1800" dirty="0" smtClean="0"/>
              <a:t>You may be asked for your QECO evaluation, along with other documents required for your HR file.</a:t>
            </a:r>
          </a:p>
          <a:p>
            <a:pPr lvl="2"/>
            <a:endParaRPr lang="en-US" sz="800" dirty="0" smtClean="0"/>
          </a:p>
          <a:p>
            <a:pPr lvl="2"/>
            <a:r>
              <a:rPr lang="en-US" sz="1800" dirty="0" smtClean="0"/>
              <a:t>Check with your union to see if it advises that occasional teachers submit their first QECO statement of evaluation.</a:t>
            </a:r>
          </a:p>
          <a:p>
            <a:pPr lvl="2"/>
            <a:endParaRPr lang="en-US" sz="800" dirty="0" smtClean="0"/>
          </a:p>
          <a:p>
            <a:pPr lvl="2"/>
            <a:r>
              <a:rPr lang="en-US" sz="1800" dirty="0" smtClean="0"/>
              <a:t>You want to ensure you can submit an upgraded statement when you are placed on grid.</a:t>
            </a:r>
          </a:p>
          <a:p>
            <a:pPr lvl="2">
              <a:buFontTx/>
              <a:buNone/>
            </a:pPr>
            <a:endParaRPr lang="en-US" sz="1600" dirty="0" smtClean="0"/>
          </a:p>
          <a:p>
            <a:pPr lvl="2">
              <a:buFontTx/>
              <a:buNone/>
            </a:pPr>
            <a:endParaRPr lang="en-US" sz="1600" dirty="0"/>
          </a:p>
          <a:p>
            <a:pPr lvl="2">
              <a:buFontTx/>
              <a:buNone/>
            </a:pPr>
            <a:r>
              <a:rPr lang="en-CA" sz="2000" b="1" dirty="0"/>
              <a:t>I have several years of related work experience. Will QECO place me in a higher category?</a:t>
            </a:r>
          </a:p>
          <a:p>
            <a:pPr lvl="2">
              <a:buFontTx/>
              <a:buNone/>
            </a:pPr>
            <a:endParaRPr lang="en-CA" sz="800" dirty="0"/>
          </a:p>
          <a:p>
            <a:pPr lvl="2">
              <a:buFontTx/>
              <a:buNone/>
            </a:pPr>
            <a:r>
              <a:rPr lang="en-CA" sz="1800" dirty="0"/>
              <a:t>No, QECO only evaluates academic credentials; however</a:t>
            </a:r>
            <a:r>
              <a:rPr lang="en-CA" sz="1800" dirty="0" smtClean="0"/>
              <a:t>, school </a:t>
            </a:r>
            <a:r>
              <a:rPr lang="en-CA" sz="1800" dirty="0"/>
              <a:t>board policy or collective agreements may provide incentive for teachers with experience.</a:t>
            </a:r>
          </a:p>
          <a:p>
            <a:pPr lvl="2">
              <a:buFontTx/>
              <a:buNone/>
            </a:pPr>
            <a:endParaRPr lang="en-US" sz="2000" dirty="0" smtClean="0"/>
          </a:p>
          <a:p>
            <a:pPr lvl="2">
              <a:buFontTx/>
              <a:buNone/>
            </a:pPr>
            <a:endParaRPr lang="en-US" sz="2000" dirty="0"/>
          </a:p>
        </p:txBody>
      </p:sp>
    </p:spTree>
    <p:extLst>
      <p:ext uri="{BB962C8B-B14F-4D97-AF65-F5344CB8AC3E}">
        <p14:creationId xmlns:p14="http://schemas.microsoft.com/office/powerpoint/2010/main" val="211159813"/>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2484438" y="-1"/>
            <a:ext cx="6191250" cy="908721"/>
          </a:xfrm>
          <a:noFill/>
          <a:ln>
            <a:miter lim="800000"/>
            <a:headEnd/>
            <a:tailEnd/>
          </a:ln>
        </p:spPr>
        <p:txBody>
          <a:bodyPr vert="horz" wrap="square" lIns="91440" tIns="45720" rIns="91440" bIns="45720" numCol="1" anchor="t" anchorCtr="0" compatLnSpc="1">
            <a:prstTxWarp prst="textNoShape">
              <a:avLst/>
            </a:prstTxWarp>
          </a:bodyPr>
          <a:lstStyle/>
          <a:p>
            <a:r>
              <a:rPr lang="en-US" sz="2800" b="1" dirty="0" smtClean="0"/>
              <a:t>Common Issues</a:t>
            </a:r>
            <a:r>
              <a:rPr lang="en-US" sz="1200" b="1" dirty="0"/>
              <a:t> </a:t>
            </a:r>
            <a:r>
              <a:rPr lang="en-US" sz="1200" b="1" dirty="0" smtClean="0"/>
              <a:t/>
            </a:r>
            <a:br>
              <a:rPr lang="en-US" sz="1200" b="1" dirty="0" smtClean="0"/>
            </a:br>
            <a:r>
              <a:rPr lang="en-US" sz="2000" b="1" dirty="0" smtClean="0"/>
              <a:t>Internationally Educated Applicants</a:t>
            </a:r>
            <a:r>
              <a:rPr lang="en-US" sz="1200" b="1" dirty="0" smtClean="0"/>
              <a:t/>
            </a:r>
            <a:br>
              <a:rPr lang="en-US" sz="1200" b="1" dirty="0" smtClean="0"/>
            </a:br>
            <a:r>
              <a:rPr lang="en-US" sz="1200" b="1" dirty="0" smtClean="0"/>
              <a:t/>
            </a:r>
            <a:br>
              <a:rPr lang="en-US" sz="1200" b="1" dirty="0" smtClean="0"/>
            </a:br>
            <a:r>
              <a:rPr lang="en-US" sz="1600" b="1" dirty="0" smtClean="0"/>
              <a:t/>
            </a:r>
            <a:br>
              <a:rPr lang="en-US" sz="1600" b="1" dirty="0" smtClean="0"/>
            </a:br>
            <a:r>
              <a:rPr lang="en-US" sz="1600" b="1" dirty="0" smtClean="0"/>
              <a:t/>
            </a:r>
            <a:br>
              <a:rPr lang="en-US" sz="1600" b="1" dirty="0" smtClean="0"/>
            </a:br>
            <a:endParaRPr lang="en-US" sz="1800" b="1" dirty="0" smtClean="0"/>
          </a:p>
        </p:txBody>
      </p:sp>
      <p:sp>
        <p:nvSpPr>
          <p:cNvPr id="14339" name="Rectangle 3"/>
          <p:cNvSpPr>
            <a:spLocks noGrp="1" noChangeArrowheads="1"/>
          </p:cNvSpPr>
          <p:nvPr>
            <p:ph type="body" idx="1"/>
          </p:nvPr>
        </p:nvSpPr>
        <p:spPr>
          <a:xfrm>
            <a:off x="683568" y="1135065"/>
            <a:ext cx="8460432" cy="5688632"/>
          </a:xfrm>
        </p:spPr>
        <p:txBody>
          <a:bodyPr/>
          <a:lstStyle/>
          <a:p>
            <a:pPr lvl="2">
              <a:buFontTx/>
              <a:buNone/>
            </a:pPr>
            <a:r>
              <a:rPr lang="en-CA" sz="2000" b="1" dirty="0" smtClean="0"/>
              <a:t>I was internationally educated and my transcripts are very hard to replace.  Will QECO accept copies?</a:t>
            </a:r>
          </a:p>
          <a:p>
            <a:pPr lvl="2">
              <a:buFontTx/>
              <a:buNone/>
            </a:pPr>
            <a:endParaRPr lang="en-CA" sz="800" dirty="0"/>
          </a:p>
          <a:p>
            <a:pPr lvl="2">
              <a:buFontTx/>
              <a:buNone/>
            </a:pPr>
            <a:r>
              <a:rPr lang="en-CA" sz="1800" dirty="0" smtClean="0"/>
              <a:t>QECO only accepts original transcripts; however, all international documents will be returned to the applicant.  If the originals are mailed, they will be returned by general post.  If the documents are brought in by person, they will be verified, copied and returned at the same time.  QECO accepts no responsibility for misplacement of documents.  Presenting hard to replace documents in person is always preferable.</a:t>
            </a:r>
          </a:p>
          <a:p>
            <a:pPr lvl="2">
              <a:buFontTx/>
              <a:buNone/>
            </a:pPr>
            <a:endParaRPr lang="en-US" sz="800" dirty="0" smtClean="0"/>
          </a:p>
          <a:p>
            <a:pPr lvl="2">
              <a:buFontTx/>
              <a:buNone/>
            </a:pPr>
            <a:endParaRPr lang="en-US" sz="800" dirty="0" smtClean="0"/>
          </a:p>
          <a:p>
            <a:pPr lvl="2">
              <a:buFontTx/>
              <a:buNone/>
            </a:pPr>
            <a:endParaRPr lang="en-US" sz="800" dirty="0" smtClean="0"/>
          </a:p>
          <a:p>
            <a:pPr lvl="2">
              <a:buFontTx/>
              <a:buNone/>
            </a:pPr>
            <a:r>
              <a:rPr lang="en-US" sz="2000" b="1" dirty="0"/>
              <a:t>Should I submit my </a:t>
            </a:r>
            <a:r>
              <a:rPr lang="en-US" sz="2000" b="1" dirty="0" smtClean="0"/>
              <a:t>WES </a:t>
            </a:r>
            <a:r>
              <a:rPr lang="en-US" sz="2000" b="1" dirty="0"/>
              <a:t>evaluation</a:t>
            </a:r>
            <a:r>
              <a:rPr lang="en-US" sz="2000" b="1" dirty="0" smtClean="0"/>
              <a:t>?</a:t>
            </a:r>
          </a:p>
          <a:p>
            <a:pPr lvl="2">
              <a:buFontTx/>
              <a:buNone/>
            </a:pPr>
            <a:endParaRPr lang="en-CA" sz="800" b="1" dirty="0"/>
          </a:p>
          <a:p>
            <a:pPr lvl="2"/>
            <a:r>
              <a:rPr lang="en-CA" sz="1800" dirty="0"/>
              <a:t>No, d</a:t>
            </a:r>
            <a:r>
              <a:rPr lang="en-CA" sz="1800" dirty="0" smtClean="0"/>
              <a:t>o not submit a WES evaluation.  QECO </a:t>
            </a:r>
            <a:r>
              <a:rPr lang="en-CA" sz="1800" dirty="0"/>
              <a:t>is the sole authorized credentials evaluator for members of AEFO, ETFO and OECTA</a:t>
            </a:r>
            <a:r>
              <a:rPr lang="en-CA" sz="1800" dirty="0" smtClean="0"/>
              <a:t>.  </a:t>
            </a:r>
            <a:endParaRPr lang="en-CA" sz="1800" dirty="0"/>
          </a:p>
          <a:p>
            <a:pPr lvl="2"/>
            <a:endParaRPr lang="en-CA" sz="800" dirty="0"/>
          </a:p>
          <a:p>
            <a:pPr lvl="2"/>
            <a:r>
              <a:rPr lang="en-CA" sz="1800" dirty="0" smtClean="0"/>
              <a:t>Other </a:t>
            </a:r>
            <a:r>
              <a:rPr lang="en-CA" sz="1800" dirty="0"/>
              <a:t>agencies </a:t>
            </a:r>
            <a:r>
              <a:rPr lang="en-CA" sz="1800" dirty="0" smtClean="0"/>
              <a:t>sometimes </a:t>
            </a:r>
            <a:r>
              <a:rPr lang="en-CA" sz="1800" dirty="0"/>
              <a:t>provide misleading </a:t>
            </a:r>
            <a:r>
              <a:rPr lang="en-CA" sz="1800" dirty="0" smtClean="0"/>
              <a:t>information that refers to Canada in general or for university program </a:t>
            </a:r>
            <a:r>
              <a:rPr lang="en-CA" sz="1800" dirty="0"/>
              <a:t>admissions, but </a:t>
            </a:r>
            <a:r>
              <a:rPr lang="en-CA" sz="1800" dirty="0" smtClean="0"/>
              <a:t>is not </a:t>
            </a:r>
            <a:r>
              <a:rPr lang="en-CA" sz="1800" dirty="0"/>
              <a:t>specific to Ontario </a:t>
            </a:r>
            <a:r>
              <a:rPr lang="en-CA" sz="1800" dirty="0" smtClean="0"/>
              <a:t>public educators and QECO category placement.</a:t>
            </a:r>
            <a:endParaRPr lang="en-CA" sz="1800" dirty="0"/>
          </a:p>
          <a:p>
            <a:pPr lvl="2">
              <a:buFontTx/>
              <a:buNone/>
            </a:pPr>
            <a:endParaRPr lang="en-US" sz="2000" dirty="0"/>
          </a:p>
        </p:txBody>
      </p:sp>
    </p:spTree>
    <p:extLst>
      <p:ext uri="{BB962C8B-B14F-4D97-AF65-F5344CB8AC3E}">
        <p14:creationId xmlns:p14="http://schemas.microsoft.com/office/powerpoint/2010/main" val="2173285827"/>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2699792" y="260649"/>
            <a:ext cx="6049962" cy="1080120"/>
          </a:xfrm>
          <a:noFill/>
          <a:ln>
            <a:miter lim="800000"/>
            <a:headEnd/>
            <a:tailEnd/>
          </a:ln>
        </p:spPr>
        <p:txBody>
          <a:bodyPr vert="horz" wrap="square" lIns="91440" tIns="45720" rIns="91440" bIns="45720" numCol="1" anchor="t" anchorCtr="0" compatLnSpc="1">
            <a:prstTxWarp prst="textNoShape">
              <a:avLst/>
            </a:prstTxWarp>
          </a:bodyPr>
          <a:lstStyle/>
          <a:p>
            <a:r>
              <a:rPr lang="en-US" sz="2800" b="1" dirty="0" smtClean="0"/>
              <a:t>ROUTES TO UPGRADING</a:t>
            </a:r>
            <a:br>
              <a:rPr lang="en-US" sz="2800" b="1" dirty="0" smtClean="0"/>
            </a:br>
            <a:r>
              <a:rPr lang="en-US" sz="2800" b="1" dirty="0" smtClean="0"/>
              <a:t>General Studies</a:t>
            </a:r>
            <a:r>
              <a:rPr lang="en-US" sz="1400" b="1" dirty="0" smtClean="0"/>
              <a:t/>
            </a:r>
            <a:br>
              <a:rPr lang="en-US" sz="1400" b="1" dirty="0" smtClean="0"/>
            </a:br>
            <a:endParaRPr lang="en-US" sz="1800" b="1" dirty="0" smtClean="0"/>
          </a:p>
        </p:txBody>
      </p:sp>
      <p:sp>
        <p:nvSpPr>
          <p:cNvPr id="27651" name="Rectangle 3"/>
          <p:cNvSpPr>
            <a:spLocks noGrp="1" noChangeArrowheads="1"/>
          </p:cNvSpPr>
          <p:nvPr>
            <p:ph type="body" idx="1"/>
          </p:nvPr>
        </p:nvSpPr>
        <p:spPr>
          <a:xfrm>
            <a:off x="1619672" y="1196753"/>
            <a:ext cx="7416823" cy="5544616"/>
          </a:xfrm>
        </p:spPr>
        <p:txBody>
          <a:bodyPr/>
          <a:lstStyle/>
          <a:p>
            <a:pPr marL="0" indent="0" algn="ctr">
              <a:lnSpc>
                <a:spcPct val="80000"/>
              </a:lnSpc>
              <a:buNone/>
            </a:pPr>
            <a:endParaRPr lang="en-US" sz="2000" dirty="0"/>
          </a:p>
          <a:p>
            <a:pPr marL="0" indent="0" algn="ctr">
              <a:lnSpc>
                <a:spcPct val="80000"/>
              </a:lnSpc>
              <a:buNone/>
            </a:pPr>
            <a:r>
              <a:rPr lang="en-US" sz="2000" b="0" dirty="0" smtClean="0"/>
              <a:t>Only </a:t>
            </a:r>
            <a:r>
              <a:rPr lang="en-US" sz="2000" b="0" dirty="0"/>
              <a:t>available </a:t>
            </a:r>
            <a:r>
              <a:rPr lang="en-US" sz="2000" b="0" dirty="0" smtClean="0"/>
              <a:t>to AEFO</a:t>
            </a:r>
            <a:r>
              <a:rPr lang="en-US" sz="2000" b="0" dirty="0"/>
              <a:t>, ETFO or </a:t>
            </a:r>
            <a:r>
              <a:rPr lang="en-US" sz="2000" b="0" dirty="0" smtClean="0"/>
              <a:t>OECTA members</a:t>
            </a:r>
            <a:endParaRPr lang="en-CA" sz="2000" b="0" u="sng" dirty="0"/>
          </a:p>
          <a:p>
            <a:pPr marL="0" indent="0">
              <a:lnSpc>
                <a:spcPct val="80000"/>
              </a:lnSpc>
              <a:buNone/>
            </a:pPr>
            <a:endParaRPr lang="en-US" sz="2000" dirty="0"/>
          </a:p>
          <a:p>
            <a:pPr marL="0" indent="0">
              <a:lnSpc>
                <a:spcPct val="80000"/>
              </a:lnSpc>
              <a:buNone/>
            </a:pPr>
            <a:r>
              <a:rPr lang="en-US" sz="2000" dirty="0" smtClean="0"/>
              <a:t>	Upgrading examples </a:t>
            </a:r>
            <a:r>
              <a:rPr lang="en-US" sz="2000" u="sng" dirty="0" smtClean="0"/>
              <a:t>may</a:t>
            </a:r>
            <a:r>
              <a:rPr lang="en-US" sz="2000" dirty="0" smtClean="0"/>
              <a:t> include:</a:t>
            </a:r>
          </a:p>
          <a:p>
            <a:pPr>
              <a:lnSpc>
                <a:spcPct val="80000"/>
              </a:lnSpc>
            </a:pPr>
            <a:endParaRPr lang="en-US" sz="1200" dirty="0" smtClean="0"/>
          </a:p>
          <a:p>
            <a:pPr lvl="1">
              <a:lnSpc>
                <a:spcPct val="80000"/>
              </a:lnSpc>
            </a:pPr>
            <a:r>
              <a:rPr lang="en-US" sz="2000" dirty="0" smtClean="0"/>
              <a:t>5 full courses (</a:t>
            </a:r>
            <a:r>
              <a:rPr lang="en-US" sz="2000" dirty="0" err="1" smtClean="0"/>
              <a:t>univ.</a:t>
            </a:r>
            <a:r>
              <a:rPr lang="en-US" sz="2000" dirty="0" smtClean="0"/>
              <a:t> or A.Q., or a combination)</a:t>
            </a:r>
          </a:p>
          <a:p>
            <a:pPr lvl="1">
              <a:lnSpc>
                <a:spcPct val="80000"/>
              </a:lnSpc>
            </a:pPr>
            <a:r>
              <a:rPr lang="en-US" sz="2000" dirty="0" smtClean="0"/>
              <a:t>Three-session specialist qualification</a:t>
            </a:r>
          </a:p>
          <a:p>
            <a:pPr lvl="1">
              <a:lnSpc>
                <a:spcPct val="80000"/>
              </a:lnSpc>
            </a:pPr>
            <a:r>
              <a:rPr lang="en-US" sz="2000" dirty="0" smtClean="0"/>
              <a:t>A graduate degree exclusive of teacher certification requirements…(which often results in a higher category, but not necessarily A4</a:t>
            </a:r>
            <a:r>
              <a:rPr lang="en-US" sz="2000" b="1" dirty="0" smtClean="0"/>
              <a:t>)</a:t>
            </a:r>
          </a:p>
          <a:p>
            <a:pPr lvl="1">
              <a:lnSpc>
                <a:spcPct val="80000"/>
              </a:lnSpc>
            </a:pPr>
            <a:endParaRPr lang="en-CA" sz="1200" b="1" dirty="0" smtClean="0"/>
          </a:p>
          <a:p>
            <a:pPr lvl="1">
              <a:lnSpc>
                <a:spcPct val="80000"/>
              </a:lnSpc>
            </a:pPr>
            <a:endParaRPr lang="en-US" sz="1200" b="1" dirty="0" smtClean="0"/>
          </a:p>
          <a:p>
            <a:pPr lvl="1">
              <a:lnSpc>
                <a:spcPct val="80000"/>
              </a:lnSpc>
              <a:buFontTx/>
              <a:buNone/>
            </a:pPr>
            <a:r>
              <a:rPr lang="en-US" sz="2000" dirty="0" smtClean="0"/>
              <a:t>***The many routes to higher categories based on the quality of an individual’s credentials is the reason why categories may be different between colleagues who appear on the surface to have the same credentials.***</a:t>
            </a:r>
          </a:p>
          <a:p>
            <a:pPr lvl="1">
              <a:lnSpc>
                <a:spcPct val="80000"/>
              </a:lnSpc>
              <a:buFontTx/>
              <a:buNone/>
            </a:pPr>
            <a:endParaRPr lang="en-US" sz="2000" dirty="0" smtClean="0"/>
          </a:p>
          <a:p>
            <a:pPr lvl="1">
              <a:lnSpc>
                <a:spcPct val="80000"/>
              </a:lnSpc>
              <a:buFontTx/>
              <a:buNone/>
            </a:pPr>
            <a:r>
              <a:rPr lang="en-US" sz="2000" dirty="0" smtClean="0"/>
              <a:t>***Routes are dependent on an individual’s qualifications and professional goals***</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9" name="Rectangle 2"/>
          <p:cNvSpPr>
            <a:spLocks noGrp="1" noChangeArrowheads="1"/>
          </p:cNvSpPr>
          <p:nvPr>
            <p:ph type="title" idx="4294967295"/>
          </p:nvPr>
        </p:nvSpPr>
        <p:spPr bwMode="auto">
          <a:xfrm>
            <a:off x="3347863" y="0"/>
            <a:ext cx="4536505" cy="1052736"/>
          </a:xfrm>
          <a:prstGeom prst="rect">
            <a:avLst/>
          </a:prstGeom>
          <a:noFill/>
          <a:ln>
            <a:miter lim="800000"/>
            <a:headEnd/>
            <a:tailEnd/>
          </a:ln>
        </p:spPr>
        <p:txBody>
          <a:bodyPr/>
          <a:lstStyle/>
          <a:p>
            <a:r>
              <a:rPr lang="en-US" sz="2800" b="1" dirty="0" smtClean="0"/>
              <a:t>Routes to Upgrading</a:t>
            </a:r>
            <a:br>
              <a:rPr lang="en-US" sz="2800" b="1" dirty="0" smtClean="0"/>
            </a:br>
            <a:r>
              <a:rPr lang="en-US" sz="2800" b="1" dirty="0" smtClean="0"/>
              <a:t>Technological Studies </a:t>
            </a:r>
            <a:br>
              <a:rPr lang="en-US" sz="2800" b="1" dirty="0" smtClean="0"/>
            </a:br>
            <a:endParaRPr lang="en-US" sz="2800" b="1" dirty="0" smtClean="0"/>
          </a:p>
        </p:txBody>
      </p:sp>
      <p:sp>
        <p:nvSpPr>
          <p:cNvPr id="58370" name="Text Box 3"/>
          <p:cNvSpPr txBox="1">
            <a:spLocks noChangeArrowheads="1"/>
          </p:cNvSpPr>
          <p:nvPr/>
        </p:nvSpPr>
        <p:spPr bwMode="auto">
          <a:xfrm>
            <a:off x="3059113" y="4292600"/>
            <a:ext cx="5400675" cy="366713"/>
          </a:xfrm>
          <a:prstGeom prst="rect">
            <a:avLst/>
          </a:prstGeom>
          <a:noFill/>
          <a:ln w="9525">
            <a:noFill/>
            <a:miter lim="800000"/>
            <a:headEnd/>
            <a:tailEnd/>
          </a:ln>
        </p:spPr>
        <p:txBody>
          <a:bodyPr>
            <a:spAutoFit/>
          </a:bodyPr>
          <a:lstStyle/>
          <a:p>
            <a:endParaRPr lang="en-US"/>
          </a:p>
        </p:txBody>
      </p:sp>
      <p:sp>
        <p:nvSpPr>
          <p:cNvPr id="58371" name="Rectangle 4"/>
          <p:cNvSpPr>
            <a:spLocks noChangeArrowheads="1"/>
          </p:cNvSpPr>
          <p:nvPr/>
        </p:nvSpPr>
        <p:spPr bwMode="auto">
          <a:xfrm>
            <a:off x="2339975" y="3933825"/>
            <a:ext cx="6804025" cy="23749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endParaRPr lang="en-US" sz="3200"/>
          </a:p>
          <a:p>
            <a:pPr marL="1143000" lvl="2" indent="-228600" eaLnBrk="0" hangingPunct="0">
              <a:lnSpc>
                <a:spcPct val="90000"/>
              </a:lnSpc>
              <a:spcBef>
                <a:spcPct val="20000"/>
              </a:spcBef>
              <a:buFontTx/>
              <a:buChar char="•"/>
            </a:pPr>
            <a:endParaRPr lang="en-US" b="0"/>
          </a:p>
        </p:txBody>
      </p:sp>
      <p:sp>
        <p:nvSpPr>
          <p:cNvPr id="54276" name="Rectangle 5"/>
          <p:cNvSpPr>
            <a:spLocks noGrp="1" noChangeArrowheads="1"/>
          </p:cNvSpPr>
          <p:nvPr>
            <p:ph type="body" idx="4294967295"/>
          </p:nvPr>
        </p:nvSpPr>
        <p:spPr>
          <a:xfrm>
            <a:off x="1619672" y="1052736"/>
            <a:ext cx="7344941" cy="5544616"/>
          </a:xfrm>
        </p:spPr>
        <p:txBody>
          <a:bodyPr/>
          <a:lstStyle/>
          <a:p>
            <a:pPr>
              <a:lnSpc>
                <a:spcPct val="80000"/>
              </a:lnSpc>
              <a:buFontTx/>
              <a:buNone/>
            </a:pPr>
            <a:endParaRPr lang="en-CA" sz="2000" b="0" u="sng" dirty="0" smtClean="0"/>
          </a:p>
          <a:p>
            <a:pPr algn="ctr">
              <a:lnSpc>
                <a:spcPct val="80000"/>
              </a:lnSpc>
              <a:buFontTx/>
              <a:buNone/>
            </a:pPr>
            <a:r>
              <a:rPr lang="en-US" sz="2000" b="0" dirty="0" smtClean="0"/>
              <a:t>Only </a:t>
            </a:r>
            <a:r>
              <a:rPr lang="en-US" sz="2000" b="0" dirty="0"/>
              <a:t>available </a:t>
            </a:r>
            <a:r>
              <a:rPr lang="en-US" sz="2000" b="0" dirty="0" smtClean="0"/>
              <a:t>AEFO</a:t>
            </a:r>
            <a:r>
              <a:rPr lang="en-US" sz="2000" b="0" dirty="0"/>
              <a:t>, ETFO or </a:t>
            </a:r>
            <a:r>
              <a:rPr lang="en-US" sz="2000" b="0" dirty="0" smtClean="0"/>
              <a:t>OECTA</a:t>
            </a:r>
            <a:r>
              <a:rPr lang="en-US" sz="2000" b="0" dirty="0"/>
              <a:t> </a:t>
            </a:r>
            <a:r>
              <a:rPr lang="en-US" sz="2000" b="0" dirty="0" smtClean="0"/>
              <a:t>members</a:t>
            </a:r>
            <a:endParaRPr lang="en-CA" sz="2000" b="0" u="sng" dirty="0"/>
          </a:p>
          <a:p>
            <a:pPr>
              <a:lnSpc>
                <a:spcPct val="80000"/>
              </a:lnSpc>
              <a:buFontTx/>
              <a:buNone/>
            </a:pPr>
            <a:endParaRPr lang="en-CA" sz="2000" b="0" u="sng" dirty="0" smtClean="0"/>
          </a:p>
          <a:p>
            <a:pPr>
              <a:lnSpc>
                <a:spcPct val="80000"/>
              </a:lnSpc>
              <a:buNone/>
            </a:pPr>
            <a:r>
              <a:rPr lang="en-US" sz="2000" dirty="0" smtClean="0"/>
              <a:t>		Upgrading </a:t>
            </a:r>
            <a:r>
              <a:rPr lang="en-US" sz="2000" dirty="0"/>
              <a:t>examples </a:t>
            </a:r>
            <a:r>
              <a:rPr lang="en-US" sz="2000" u="sng" dirty="0"/>
              <a:t>may</a:t>
            </a:r>
            <a:r>
              <a:rPr lang="en-US" sz="2000" dirty="0"/>
              <a:t> </a:t>
            </a:r>
            <a:r>
              <a:rPr lang="en-US" sz="2000" dirty="0" smtClean="0"/>
              <a:t>include:</a:t>
            </a:r>
          </a:p>
          <a:p>
            <a:pPr>
              <a:lnSpc>
                <a:spcPct val="80000"/>
              </a:lnSpc>
              <a:buNone/>
            </a:pPr>
            <a:endParaRPr lang="en-US" sz="2000" dirty="0" smtClean="0"/>
          </a:p>
          <a:p>
            <a:pPr lvl="1">
              <a:lnSpc>
                <a:spcPct val="80000"/>
              </a:lnSpc>
            </a:pPr>
            <a:r>
              <a:rPr lang="en-CA" sz="2000" b="0" dirty="0" smtClean="0"/>
              <a:t>Three approved courses </a:t>
            </a:r>
          </a:p>
          <a:p>
            <a:pPr lvl="1">
              <a:lnSpc>
                <a:spcPct val="80000"/>
              </a:lnSpc>
            </a:pPr>
            <a:r>
              <a:rPr lang="en-CA" sz="2000" b="0" dirty="0" smtClean="0"/>
              <a:t>Honours Technological Education Specialist entry</a:t>
            </a:r>
          </a:p>
          <a:p>
            <a:pPr lvl="1">
              <a:lnSpc>
                <a:spcPct val="80000"/>
              </a:lnSpc>
            </a:pPr>
            <a:r>
              <a:rPr lang="en-CA" sz="2000" b="0" dirty="0" smtClean="0"/>
              <a:t>Three-session Specialist qualification</a:t>
            </a:r>
          </a:p>
          <a:p>
            <a:pPr marL="0" indent="0">
              <a:lnSpc>
                <a:spcPct val="80000"/>
              </a:lnSpc>
              <a:buNone/>
            </a:pPr>
            <a:endParaRPr lang="en-CA" sz="2000" b="0" dirty="0" smtClean="0"/>
          </a:p>
          <a:p>
            <a:pPr marL="0" indent="0">
              <a:lnSpc>
                <a:spcPct val="80000"/>
              </a:lnSpc>
              <a:buNone/>
            </a:pPr>
            <a:endParaRPr lang="en-CA" sz="2000" b="0" dirty="0"/>
          </a:p>
          <a:p>
            <a:pPr lvl="1">
              <a:lnSpc>
                <a:spcPct val="80000"/>
              </a:lnSpc>
              <a:buFontTx/>
              <a:buNone/>
            </a:pPr>
            <a:r>
              <a:rPr lang="en-US" sz="2000" dirty="0"/>
              <a:t>***The many routes to higher categories based on the quality of an individual’s credentials is the reason why categories may be different between colleagues who appear on the surface to have the same credentials.***</a:t>
            </a:r>
          </a:p>
          <a:p>
            <a:pPr lvl="1">
              <a:lnSpc>
                <a:spcPct val="80000"/>
              </a:lnSpc>
              <a:buFontTx/>
              <a:buNone/>
            </a:pPr>
            <a:endParaRPr lang="en-US" sz="2000" dirty="0"/>
          </a:p>
          <a:p>
            <a:pPr lvl="1">
              <a:lnSpc>
                <a:spcPct val="80000"/>
              </a:lnSpc>
              <a:buFontTx/>
              <a:buNone/>
            </a:pPr>
            <a:r>
              <a:rPr lang="en-US" sz="2000" dirty="0"/>
              <a:t>***Routes are dependent on an individual’s qualifications and professional goals***</a:t>
            </a:r>
          </a:p>
          <a:p>
            <a:pPr marL="0" indent="0">
              <a:lnSpc>
                <a:spcPct val="80000"/>
              </a:lnSpc>
              <a:buNone/>
            </a:pPr>
            <a:endParaRPr lang="en-CA" sz="2000" b="0" dirty="0" smtClean="0"/>
          </a:p>
          <a:p>
            <a:pPr>
              <a:lnSpc>
                <a:spcPct val="80000"/>
              </a:lnSpc>
            </a:pPr>
            <a:endParaRPr lang="en-US" sz="2000" b="0" dirty="0" smtClean="0"/>
          </a:p>
        </p:txBody>
      </p:sp>
    </p:spTree>
    <p:extLst>
      <p:ext uri="{BB962C8B-B14F-4D97-AF65-F5344CB8AC3E}">
        <p14:creationId xmlns:p14="http://schemas.microsoft.com/office/powerpoint/2010/main" val="23497713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4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bwMode="auto">
          <a:xfrm>
            <a:off x="3419475" y="139700"/>
            <a:ext cx="3816822" cy="706437"/>
          </a:xfrm>
          <a:noFill/>
          <a:ln>
            <a:miter lim="800000"/>
            <a:headEnd/>
            <a:tailEnd/>
          </a:ln>
        </p:spPr>
        <p:txBody>
          <a:bodyPr vert="horz" wrap="square" lIns="91440" tIns="45720" rIns="91440" bIns="45720" numCol="1" anchor="t" anchorCtr="0" compatLnSpc="1">
            <a:prstTxWarp prst="textNoShape">
              <a:avLst/>
            </a:prstTxWarp>
          </a:bodyPr>
          <a:lstStyle/>
          <a:p>
            <a:r>
              <a:rPr lang="en-US" sz="3200" b="1" dirty="0" smtClean="0"/>
              <a:t>Poster in Schools</a:t>
            </a:r>
            <a:endParaRPr lang="en-CA" sz="3200" b="1" dirty="0" smtClean="0"/>
          </a:p>
        </p:txBody>
      </p:sp>
      <p:sp>
        <p:nvSpPr>
          <p:cNvPr id="12291" name="Text Box 9"/>
          <p:cNvSpPr txBox="1">
            <a:spLocks noChangeArrowheads="1"/>
          </p:cNvSpPr>
          <p:nvPr/>
        </p:nvSpPr>
        <p:spPr bwMode="auto">
          <a:xfrm>
            <a:off x="2843213" y="2439988"/>
            <a:ext cx="4681537" cy="366712"/>
          </a:xfrm>
          <a:prstGeom prst="rect">
            <a:avLst/>
          </a:prstGeom>
          <a:noFill/>
          <a:ln w="9525">
            <a:noFill/>
            <a:miter lim="800000"/>
            <a:headEnd/>
            <a:tailEnd/>
          </a:ln>
        </p:spPr>
        <p:txBody>
          <a:bodyPr>
            <a:spAutoFit/>
          </a:bodyPr>
          <a:lstStyle/>
          <a:p>
            <a:pPr eaLnBrk="1" hangingPunct="1"/>
            <a:endParaRPr lang="en-US"/>
          </a:p>
        </p:txBody>
      </p:sp>
      <p:sp>
        <p:nvSpPr>
          <p:cNvPr id="12292" name="Text Box 10"/>
          <p:cNvSpPr txBox="1">
            <a:spLocks noChangeArrowheads="1"/>
          </p:cNvSpPr>
          <p:nvPr/>
        </p:nvSpPr>
        <p:spPr bwMode="auto">
          <a:xfrm>
            <a:off x="4264025" y="2513013"/>
            <a:ext cx="184150" cy="366712"/>
          </a:xfrm>
          <a:prstGeom prst="rect">
            <a:avLst/>
          </a:prstGeom>
          <a:noFill/>
          <a:ln w="9525">
            <a:noFill/>
            <a:miter lim="800000"/>
            <a:headEnd/>
            <a:tailEnd/>
          </a:ln>
        </p:spPr>
        <p:txBody>
          <a:bodyPr wrap="none">
            <a:spAutoFit/>
          </a:bodyPr>
          <a:lstStyle/>
          <a:p>
            <a:pPr eaLnBrk="1" hangingPunct="1"/>
            <a:endParaRPr lang="en-US"/>
          </a:p>
        </p:txBody>
      </p:sp>
      <p:sp>
        <p:nvSpPr>
          <p:cNvPr id="12293" name="Text Box 17"/>
          <p:cNvSpPr txBox="1">
            <a:spLocks noChangeArrowheads="1"/>
          </p:cNvSpPr>
          <p:nvPr/>
        </p:nvSpPr>
        <p:spPr bwMode="auto">
          <a:xfrm>
            <a:off x="3419475" y="2636838"/>
            <a:ext cx="1296988" cy="366712"/>
          </a:xfrm>
          <a:prstGeom prst="rect">
            <a:avLst/>
          </a:prstGeom>
          <a:noFill/>
          <a:ln w="9525">
            <a:noFill/>
            <a:miter lim="800000"/>
            <a:headEnd/>
            <a:tailEnd/>
          </a:ln>
        </p:spPr>
        <p:txBody>
          <a:bodyPr>
            <a:spAutoFit/>
          </a:bodyPr>
          <a:lstStyle/>
          <a:p>
            <a:pPr eaLnBrk="1" hangingPunct="1">
              <a:spcBef>
                <a:spcPct val="50000"/>
              </a:spcBef>
            </a:pPr>
            <a:endParaRPr lang="en-US"/>
          </a:p>
        </p:txBody>
      </p:sp>
      <p:pic>
        <p:nvPicPr>
          <p:cNvPr id="12294" name="Picture 18" descr="QECO Poster"/>
          <p:cNvPicPr>
            <a:picLocks noChangeAspect="1" noChangeArrowheads="1"/>
          </p:cNvPicPr>
          <p:nvPr/>
        </p:nvPicPr>
        <p:blipFill>
          <a:blip r:embed="rId2" cstate="print"/>
          <a:srcRect/>
          <a:stretch>
            <a:fillRect/>
          </a:stretch>
        </p:blipFill>
        <p:spPr bwMode="auto">
          <a:xfrm>
            <a:off x="2987824" y="704976"/>
            <a:ext cx="4752527" cy="6153024"/>
          </a:xfrm>
          <a:prstGeom prst="rect">
            <a:avLst/>
          </a:prstGeom>
          <a:noFill/>
          <a:ln w="9525">
            <a:noFill/>
            <a:miter lim="800000"/>
            <a:headEnd/>
            <a:tailEnd/>
          </a:ln>
        </p:spPr>
      </p:pic>
    </p:spTree>
    <p:extLst>
      <p:ext uri="{BB962C8B-B14F-4D97-AF65-F5344CB8AC3E}">
        <p14:creationId xmlns:p14="http://schemas.microsoft.com/office/powerpoint/2010/main" val="2988539892"/>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2843213" y="260350"/>
            <a:ext cx="5843587" cy="1143000"/>
          </a:xfrm>
          <a:noFill/>
          <a:ln>
            <a:miter lim="800000"/>
            <a:headEnd/>
            <a:tailEnd/>
          </a:ln>
        </p:spPr>
        <p:txBody>
          <a:bodyPr vert="horz" wrap="square" lIns="91440" tIns="45720" rIns="91440" bIns="45720" numCol="1" anchor="t" anchorCtr="0" compatLnSpc="1">
            <a:prstTxWarp prst="textNoShape">
              <a:avLst/>
            </a:prstTxWarp>
          </a:bodyPr>
          <a:lstStyle/>
          <a:p>
            <a:r>
              <a:rPr lang="en-US" sz="2800" b="1" smtClean="0"/>
              <a:t>Student QECO </a:t>
            </a:r>
            <a:br>
              <a:rPr lang="en-US" sz="2800" b="1" smtClean="0"/>
            </a:br>
            <a:r>
              <a:rPr lang="en-US" sz="2800" b="1" smtClean="0"/>
              <a:t>Category Placements</a:t>
            </a:r>
          </a:p>
        </p:txBody>
      </p:sp>
      <p:sp>
        <p:nvSpPr>
          <p:cNvPr id="28675" name="Rectangle 3"/>
          <p:cNvSpPr>
            <a:spLocks noGrp="1" noChangeArrowheads="1"/>
          </p:cNvSpPr>
          <p:nvPr>
            <p:ph type="body" idx="1"/>
          </p:nvPr>
        </p:nvSpPr>
        <p:spPr>
          <a:xfrm>
            <a:off x="2124075" y="1916113"/>
            <a:ext cx="6264275" cy="4465637"/>
          </a:xfrm>
        </p:spPr>
        <p:txBody>
          <a:bodyPr/>
          <a:lstStyle/>
          <a:p>
            <a:pPr>
              <a:lnSpc>
                <a:spcPct val="80000"/>
              </a:lnSpc>
              <a:buFontTx/>
              <a:buNone/>
            </a:pPr>
            <a:r>
              <a:rPr lang="en-US" sz="2000" dirty="0" smtClean="0"/>
              <a:t>	Most new teachers graduating from Ontario teacher education institutions fall into these categories:</a:t>
            </a:r>
          </a:p>
          <a:p>
            <a:pPr>
              <a:lnSpc>
                <a:spcPct val="80000"/>
              </a:lnSpc>
            </a:pPr>
            <a:endParaRPr lang="en-US" sz="2000" dirty="0" smtClean="0"/>
          </a:p>
          <a:p>
            <a:pPr>
              <a:lnSpc>
                <a:spcPct val="80000"/>
              </a:lnSpc>
            </a:pPr>
            <a:r>
              <a:rPr lang="en-US" sz="2000" dirty="0" smtClean="0"/>
              <a:t>3-year degree:	As high as: A2</a:t>
            </a:r>
          </a:p>
          <a:p>
            <a:pPr>
              <a:lnSpc>
                <a:spcPct val="80000"/>
              </a:lnSpc>
            </a:pPr>
            <a:endParaRPr lang="en-US" sz="2000" dirty="0" smtClean="0"/>
          </a:p>
          <a:p>
            <a:pPr>
              <a:lnSpc>
                <a:spcPct val="80000"/>
              </a:lnSpc>
            </a:pPr>
            <a:endParaRPr lang="en-US" sz="2000" dirty="0" smtClean="0"/>
          </a:p>
          <a:p>
            <a:pPr>
              <a:lnSpc>
                <a:spcPct val="80000"/>
              </a:lnSpc>
            </a:pPr>
            <a:r>
              <a:rPr lang="en-US" sz="2000" dirty="0" smtClean="0"/>
              <a:t>4-year degree:	As high as: A3</a:t>
            </a:r>
          </a:p>
          <a:p>
            <a:pPr>
              <a:lnSpc>
                <a:spcPct val="80000"/>
              </a:lnSpc>
            </a:pPr>
            <a:endParaRPr lang="en-US" sz="2000" dirty="0" smtClean="0"/>
          </a:p>
          <a:p>
            <a:pPr>
              <a:lnSpc>
                <a:spcPct val="80000"/>
              </a:lnSpc>
            </a:pPr>
            <a:endParaRPr lang="en-US" sz="2000" b="0" dirty="0" smtClean="0"/>
          </a:p>
          <a:p>
            <a:pPr>
              <a:lnSpc>
                <a:spcPct val="80000"/>
              </a:lnSpc>
            </a:pPr>
            <a:endParaRPr lang="en-US" sz="2000" b="0" dirty="0" smtClean="0"/>
          </a:p>
          <a:p>
            <a:pPr marL="0" indent="0">
              <a:lnSpc>
                <a:spcPct val="80000"/>
              </a:lnSpc>
              <a:buNone/>
            </a:pPr>
            <a:r>
              <a:rPr lang="en-US" sz="2000" b="0" dirty="0" smtClean="0"/>
              <a:t>	73% of the 2015 new Ontario-trained applicants received Category A3 placement</a:t>
            </a:r>
            <a:r>
              <a:rPr lang="en-US" sz="2000" b="0" dirty="0"/>
              <a:t>.</a:t>
            </a:r>
            <a:endParaRPr lang="en-US" sz="2000" b="0" dirty="0" smtClean="0"/>
          </a:p>
          <a:p>
            <a:pPr>
              <a:lnSpc>
                <a:spcPct val="80000"/>
              </a:lnSpc>
            </a:pPr>
            <a:endParaRPr lang="en-US" sz="2000" dirty="0" smtClean="0"/>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3059832" y="260648"/>
            <a:ext cx="5760640" cy="936104"/>
          </a:xfrm>
          <a:noFill/>
          <a:ln>
            <a:miter lim="800000"/>
            <a:headEnd/>
            <a:tailEnd/>
          </a:ln>
        </p:spPr>
        <p:txBody>
          <a:bodyPr vert="horz" wrap="square" lIns="91440" tIns="45720" rIns="91440" bIns="45720" numCol="1" anchor="t" anchorCtr="0" compatLnSpc="1">
            <a:prstTxWarp prst="textNoShape">
              <a:avLst/>
            </a:prstTxWarp>
          </a:bodyPr>
          <a:lstStyle/>
          <a:p>
            <a:r>
              <a:rPr lang="en-US" sz="2800" b="1" dirty="0" smtClean="0"/>
              <a:t>Summary for New Applicants </a:t>
            </a:r>
            <a:br>
              <a:rPr lang="en-US" sz="2800" b="1" dirty="0" smtClean="0"/>
            </a:br>
            <a:r>
              <a:rPr lang="en-US" sz="2800" b="1" dirty="0" smtClean="0"/>
              <a:t>to QECO</a:t>
            </a:r>
            <a:br>
              <a:rPr lang="en-US" sz="2800" b="1" dirty="0" smtClean="0"/>
            </a:br>
            <a:endParaRPr lang="en-US" sz="2800" b="1" dirty="0" smtClean="0"/>
          </a:p>
        </p:txBody>
      </p:sp>
      <p:sp>
        <p:nvSpPr>
          <p:cNvPr id="28675" name="Rectangle 3"/>
          <p:cNvSpPr>
            <a:spLocks noGrp="1" noChangeArrowheads="1"/>
          </p:cNvSpPr>
          <p:nvPr>
            <p:ph type="body" idx="1"/>
          </p:nvPr>
        </p:nvSpPr>
        <p:spPr>
          <a:xfrm>
            <a:off x="1763688" y="1457400"/>
            <a:ext cx="7272808" cy="5400600"/>
          </a:xfrm>
        </p:spPr>
        <p:txBody>
          <a:bodyPr/>
          <a:lstStyle/>
          <a:p>
            <a:pPr>
              <a:lnSpc>
                <a:spcPct val="80000"/>
              </a:lnSpc>
              <a:buFontTx/>
              <a:buNone/>
            </a:pPr>
            <a:r>
              <a:rPr lang="en-US" sz="2000" dirty="0" smtClean="0"/>
              <a:t>New teachers trained at Ontario publicly funded teacher education programs may apply to QECO:</a:t>
            </a:r>
          </a:p>
          <a:p>
            <a:pPr>
              <a:lnSpc>
                <a:spcPct val="80000"/>
              </a:lnSpc>
              <a:buFontTx/>
              <a:buNone/>
            </a:pPr>
            <a:endParaRPr lang="en-US" sz="800" dirty="0" smtClean="0"/>
          </a:p>
          <a:p>
            <a:pPr>
              <a:lnSpc>
                <a:spcPct val="80000"/>
              </a:lnSpc>
            </a:pPr>
            <a:r>
              <a:rPr lang="en-US" sz="2000" b="0" dirty="0" smtClean="0"/>
              <a:t>Immediately following certification by the Ontario College of Teachers</a:t>
            </a:r>
          </a:p>
          <a:p>
            <a:pPr>
              <a:lnSpc>
                <a:spcPct val="80000"/>
              </a:lnSpc>
            </a:pPr>
            <a:endParaRPr lang="en-US" sz="800" b="0" dirty="0"/>
          </a:p>
          <a:p>
            <a:pPr>
              <a:lnSpc>
                <a:spcPct val="80000"/>
              </a:lnSpc>
            </a:pPr>
            <a:r>
              <a:rPr lang="en-US" sz="2000" b="0" dirty="0" smtClean="0"/>
              <a:t>Within 4 months of initial certification date.</a:t>
            </a:r>
            <a:endParaRPr lang="en-US" sz="2000" b="0" dirty="0"/>
          </a:p>
          <a:p>
            <a:pPr marL="0" indent="0">
              <a:lnSpc>
                <a:spcPct val="80000"/>
              </a:lnSpc>
              <a:buNone/>
            </a:pPr>
            <a:endParaRPr lang="en-US" sz="2000" b="0" dirty="0" smtClean="0"/>
          </a:p>
          <a:p>
            <a:pPr marL="0" indent="0">
              <a:lnSpc>
                <a:spcPct val="80000"/>
              </a:lnSpc>
              <a:buNone/>
            </a:pPr>
            <a:r>
              <a:rPr lang="en-US" sz="2000" b="0" dirty="0" smtClean="0"/>
              <a:t>All other QECO services after the 4 month exemption will require applicants to hold membership in one of the three teacher affiliates; AEFO, ETFO or OECTA.</a:t>
            </a:r>
          </a:p>
          <a:p>
            <a:pPr marL="0" indent="0">
              <a:lnSpc>
                <a:spcPct val="80000"/>
              </a:lnSpc>
              <a:buNone/>
            </a:pPr>
            <a:endParaRPr lang="en-US" sz="2000" b="0" dirty="0" smtClean="0"/>
          </a:p>
          <a:p>
            <a:pPr marL="0" indent="0">
              <a:lnSpc>
                <a:spcPct val="80000"/>
              </a:lnSpc>
              <a:buNone/>
            </a:pPr>
            <a:endParaRPr lang="en-US" sz="2000" b="0" dirty="0"/>
          </a:p>
          <a:p>
            <a:pPr marL="0" indent="0">
              <a:lnSpc>
                <a:spcPct val="80000"/>
              </a:lnSpc>
              <a:buNone/>
            </a:pPr>
            <a:r>
              <a:rPr lang="en-US" sz="2000" dirty="0" smtClean="0"/>
              <a:t>New teachers trained either outside of Ontario or at a private teacher education institution will require:</a:t>
            </a:r>
          </a:p>
          <a:p>
            <a:pPr marL="0" indent="0">
              <a:lnSpc>
                <a:spcPct val="80000"/>
              </a:lnSpc>
              <a:buNone/>
            </a:pPr>
            <a:endParaRPr lang="en-US" sz="800" b="0" dirty="0"/>
          </a:p>
          <a:p>
            <a:pPr>
              <a:lnSpc>
                <a:spcPct val="80000"/>
              </a:lnSpc>
              <a:buFont typeface="Arial" panose="020B0604020202020204" pitchFamily="34" charset="0"/>
              <a:buChar char="•"/>
            </a:pPr>
            <a:r>
              <a:rPr lang="en-US" sz="2000" b="0" dirty="0" smtClean="0"/>
              <a:t>Certification with the Ontario College of Teachers, and;</a:t>
            </a:r>
          </a:p>
          <a:p>
            <a:pPr>
              <a:lnSpc>
                <a:spcPct val="80000"/>
              </a:lnSpc>
              <a:buFont typeface="Arial" panose="020B0604020202020204" pitchFamily="34" charset="0"/>
              <a:buChar char="•"/>
            </a:pPr>
            <a:endParaRPr lang="en-US" sz="800" b="0" dirty="0" smtClean="0"/>
          </a:p>
          <a:p>
            <a:pPr>
              <a:lnSpc>
                <a:spcPct val="80000"/>
              </a:lnSpc>
              <a:buFont typeface="Arial" panose="020B0604020202020204" pitchFamily="34" charset="0"/>
              <a:buChar char="•"/>
            </a:pPr>
            <a:r>
              <a:rPr lang="en-US" sz="2000" b="0" dirty="0" smtClean="0"/>
              <a:t>Membership with AEFO</a:t>
            </a:r>
            <a:r>
              <a:rPr lang="en-US" sz="2000" b="0" dirty="0"/>
              <a:t>, ETFO or OECTA.</a:t>
            </a:r>
          </a:p>
          <a:p>
            <a:pPr>
              <a:lnSpc>
                <a:spcPct val="80000"/>
              </a:lnSpc>
              <a:buFontTx/>
              <a:buNone/>
            </a:pPr>
            <a:endParaRPr lang="en-US" sz="2000" dirty="0"/>
          </a:p>
          <a:p>
            <a:pPr>
              <a:lnSpc>
                <a:spcPct val="80000"/>
              </a:lnSpc>
              <a:buFontTx/>
              <a:buNone/>
            </a:pPr>
            <a:endParaRPr lang="en-US" sz="2000" b="0" dirty="0" smtClean="0"/>
          </a:p>
        </p:txBody>
      </p:sp>
    </p:spTree>
    <p:extLst>
      <p:ext uri="{BB962C8B-B14F-4D97-AF65-F5344CB8AC3E}">
        <p14:creationId xmlns:p14="http://schemas.microsoft.com/office/powerpoint/2010/main" val="2071393476"/>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idx="4294967295"/>
          </p:nvPr>
        </p:nvSpPr>
        <p:spPr bwMode="auto">
          <a:xfrm>
            <a:off x="1619250" y="1700213"/>
            <a:ext cx="7524750" cy="1903412"/>
          </a:xfrm>
          <a:prstGeom prst="rect">
            <a:avLst/>
          </a:prstGeom>
          <a:noFill/>
          <a:ln>
            <a:miter lim="800000"/>
            <a:headEnd/>
            <a:tailEnd/>
          </a:ln>
        </p:spPr>
        <p:txBody>
          <a:bodyPr/>
          <a:lstStyle/>
          <a:p>
            <a:r>
              <a:rPr lang="en-US" sz="6000" b="1" dirty="0" smtClean="0"/>
              <a:t>QECO</a:t>
            </a:r>
            <a:br>
              <a:rPr lang="en-US" sz="6000" b="1" dirty="0" smtClean="0"/>
            </a:br>
            <a:r>
              <a:rPr lang="en-US" sz="1400" b="1" dirty="0" smtClean="0"/>
              <a:t/>
            </a:r>
            <a:br>
              <a:rPr lang="en-US" sz="1400" b="1" dirty="0" smtClean="0"/>
            </a:br>
            <a:r>
              <a:rPr lang="en-US" sz="4000" dirty="0" smtClean="0"/>
              <a:t>The Qualifications Evaluation</a:t>
            </a:r>
            <a:br>
              <a:rPr lang="en-US" sz="4000" dirty="0" smtClean="0"/>
            </a:br>
            <a:r>
              <a:rPr lang="en-US" sz="4000" dirty="0" smtClean="0"/>
              <a:t>Council of Ontario</a:t>
            </a:r>
            <a:r>
              <a:rPr lang="en-US" dirty="0" smtClean="0"/>
              <a:t/>
            </a:r>
            <a:br>
              <a:rPr lang="en-US" dirty="0" smtClean="0"/>
            </a:br>
            <a:r>
              <a:rPr lang="en-US" dirty="0" smtClean="0"/>
              <a:t/>
            </a:r>
            <a:br>
              <a:rPr lang="en-US" dirty="0" smtClean="0"/>
            </a:br>
            <a:r>
              <a:rPr lang="en-US" sz="2400" dirty="0" smtClean="0"/>
              <a:t>qeco.on.ca</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655762" y="260648"/>
            <a:ext cx="7488238" cy="863600"/>
          </a:xfrm>
          <a:noFill/>
          <a:ln>
            <a:miter lim="800000"/>
            <a:headEnd/>
            <a:tailEnd/>
          </a:ln>
        </p:spPr>
        <p:txBody>
          <a:bodyPr vert="horz" wrap="square" lIns="91440" tIns="45720" rIns="91440" bIns="45720" numCol="1" anchor="t" anchorCtr="0" compatLnSpc="1">
            <a:prstTxWarp prst="textNoShape">
              <a:avLst/>
            </a:prstTxWarp>
          </a:bodyPr>
          <a:lstStyle/>
          <a:p>
            <a:r>
              <a:rPr lang="en-US" sz="2800" b="1" dirty="0" smtClean="0"/>
              <a:t>WHAT IS QECO?</a:t>
            </a:r>
          </a:p>
        </p:txBody>
      </p:sp>
      <p:sp>
        <p:nvSpPr>
          <p:cNvPr id="4099" name="Rectangle 3"/>
          <p:cNvSpPr>
            <a:spLocks noGrp="1" noChangeArrowheads="1"/>
          </p:cNvSpPr>
          <p:nvPr>
            <p:ph type="body" idx="1"/>
          </p:nvPr>
        </p:nvSpPr>
        <p:spPr>
          <a:xfrm>
            <a:off x="2051050" y="1484784"/>
            <a:ext cx="6913563" cy="5039841"/>
          </a:xfrm>
        </p:spPr>
        <p:txBody>
          <a:bodyPr/>
          <a:lstStyle/>
          <a:p>
            <a:pPr>
              <a:lnSpc>
                <a:spcPct val="90000"/>
              </a:lnSpc>
              <a:buFontTx/>
              <a:buNone/>
            </a:pPr>
            <a:r>
              <a:rPr lang="en-US" sz="2800" dirty="0" smtClean="0"/>
              <a:t>	</a:t>
            </a:r>
            <a:r>
              <a:rPr lang="en-US" sz="2400" dirty="0" smtClean="0"/>
              <a:t>QECO is:</a:t>
            </a:r>
          </a:p>
          <a:p>
            <a:pPr>
              <a:lnSpc>
                <a:spcPct val="90000"/>
              </a:lnSpc>
            </a:pPr>
            <a:endParaRPr lang="en-US" sz="2800" dirty="0" smtClean="0"/>
          </a:p>
          <a:p>
            <a:pPr>
              <a:lnSpc>
                <a:spcPct val="90000"/>
              </a:lnSpc>
            </a:pPr>
            <a:r>
              <a:rPr lang="en-US" sz="2000" b="0" dirty="0" smtClean="0"/>
              <a:t>A creation of the three affiliates AEFO, ETFO and OECTA</a:t>
            </a:r>
          </a:p>
          <a:p>
            <a:pPr>
              <a:lnSpc>
                <a:spcPct val="90000"/>
              </a:lnSpc>
            </a:pPr>
            <a:endParaRPr lang="en-US" sz="1200" b="0" dirty="0" smtClean="0"/>
          </a:p>
          <a:p>
            <a:pPr>
              <a:lnSpc>
                <a:spcPct val="90000"/>
              </a:lnSpc>
            </a:pPr>
            <a:r>
              <a:rPr lang="en-US" sz="2000" b="0" dirty="0" smtClean="0"/>
              <a:t>Evaluates teacher academic credentials for salary purposes </a:t>
            </a:r>
          </a:p>
          <a:p>
            <a:pPr>
              <a:lnSpc>
                <a:spcPct val="90000"/>
              </a:lnSpc>
            </a:pPr>
            <a:endParaRPr lang="en-US" sz="1200" b="0" dirty="0" smtClean="0"/>
          </a:p>
          <a:p>
            <a:pPr>
              <a:lnSpc>
                <a:spcPct val="90000"/>
              </a:lnSpc>
            </a:pPr>
            <a:r>
              <a:rPr lang="en-US" sz="2000" b="0" dirty="0" smtClean="0"/>
              <a:t>Required by all Ontario boards for salary grid placement</a:t>
            </a:r>
          </a:p>
          <a:p>
            <a:pPr>
              <a:lnSpc>
                <a:spcPct val="90000"/>
              </a:lnSpc>
            </a:pPr>
            <a:endParaRPr lang="en-US" sz="1200" b="0" dirty="0" smtClean="0"/>
          </a:p>
          <a:p>
            <a:pPr>
              <a:lnSpc>
                <a:spcPct val="90000"/>
              </a:lnSpc>
            </a:pPr>
            <a:r>
              <a:rPr lang="en-US" sz="2000" b="0" dirty="0" smtClean="0"/>
              <a:t>Identified in all collective agreements across the province – jointly accepted by employers and employees</a:t>
            </a:r>
          </a:p>
          <a:p>
            <a:pPr>
              <a:lnSpc>
                <a:spcPct val="90000"/>
              </a:lnSpc>
            </a:pPr>
            <a:endParaRPr lang="en-US" sz="1200" b="0" dirty="0" smtClean="0"/>
          </a:p>
          <a:p>
            <a:pPr>
              <a:lnSpc>
                <a:spcPct val="90000"/>
              </a:lnSpc>
            </a:pPr>
            <a:r>
              <a:rPr lang="en-US" sz="2000" b="0" dirty="0" smtClean="0"/>
              <a:t>A free service to eligible certified Ontario teachers</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124075" y="260648"/>
            <a:ext cx="6840538" cy="649288"/>
          </a:xfrm>
          <a:noFill/>
          <a:ln>
            <a:miter lim="800000"/>
            <a:headEnd/>
            <a:tailEnd/>
          </a:ln>
        </p:spPr>
        <p:txBody>
          <a:bodyPr vert="horz" wrap="square" lIns="91440" tIns="45720" rIns="91440" bIns="45720" numCol="1" anchor="t" anchorCtr="0" compatLnSpc="1">
            <a:prstTxWarp prst="textNoShape">
              <a:avLst/>
            </a:prstTxWarp>
          </a:bodyPr>
          <a:lstStyle/>
          <a:p>
            <a:r>
              <a:rPr lang="en-US" sz="2800" b="1" dirty="0" smtClean="0"/>
              <a:t>WHAT QECO IS</a:t>
            </a:r>
          </a:p>
        </p:txBody>
      </p:sp>
      <p:sp>
        <p:nvSpPr>
          <p:cNvPr id="5123" name="Rectangle 3"/>
          <p:cNvSpPr>
            <a:spLocks noGrp="1" noChangeArrowheads="1"/>
          </p:cNvSpPr>
          <p:nvPr>
            <p:ph type="body" idx="1"/>
          </p:nvPr>
        </p:nvSpPr>
        <p:spPr>
          <a:xfrm>
            <a:off x="2339975" y="1268761"/>
            <a:ext cx="6624638" cy="5255864"/>
          </a:xfrm>
        </p:spPr>
        <p:txBody>
          <a:bodyPr/>
          <a:lstStyle/>
          <a:p>
            <a:pPr>
              <a:lnSpc>
                <a:spcPct val="80000"/>
              </a:lnSpc>
              <a:buFontTx/>
              <a:buNone/>
            </a:pPr>
            <a:r>
              <a:rPr lang="en-US" dirty="0" smtClean="0"/>
              <a:t>	</a:t>
            </a:r>
            <a:r>
              <a:rPr lang="en-US" sz="2400" dirty="0" smtClean="0"/>
              <a:t>A Credentials Evaluator</a:t>
            </a:r>
          </a:p>
          <a:p>
            <a:pPr>
              <a:lnSpc>
                <a:spcPct val="80000"/>
              </a:lnSpc>
              <a:buFontTx/>
              <a:buNone/>
            </a:pPr>
            <a:r>
              <a:rPr lang="en-US" sz="1400" b="0" dirty="0" smtClean="0"/>
              <a:t> </a:t>
            </a:r>
          </a:p>
          <a:p>
            <a:pPr>
              <a:lnSpc>
                <a:spcPct val="80000"/>
              </a:lnSpc>
              <a:buFontTx/>
              <a:buNone/>
            </a:pPr>
            <a:endParaRPr lang="en-US" sz="1400" b="0" dirty="0" smtClean="0"/>
          </a:p>
          <a:p>
            <a:pPr>
              <a:lnSpc>
                <a:spcPct val="80000"/>
              </a:lnSpc>
            </a:pPr>
            <a:r>
              <a:rPr lang="en-CA" sz="2000" b="0" dirty="0"/>
              <a:t>The </a:t>
            </a:r>
            <a:r>
              <a:rPr lang="en-CA" sz="2000" b="0" dirty="0" smtClean="0"/>
              <a:t>only </a:t>
            </a:r>
            <a:r>
              <a:rPr lang="en-CA" sz="2000" b="0" dirty="0"/>
              <a:t>credentials evaluator authorized to provide category placements for members of the three affiliates, AEFO, ETFO and OECTA</a:t>
            </a:r>
            <a:r>
              <a:rPr lang="en-CA" sz="2000" b="0" dirty="0" smtClean="0"/>
              <a:t>.</a:t>
            </a:r>
          </a:p>
          <a:p>
            <a:pPr marL="0" indent="0">
              <a:lnSpc>
                <a:spcPct val="80000"/>
              </a:lnSpc>
              <a:buNone/>
            </a:pPr>
            <a:endParaRPr lang="en-US" sz="2000" b="0" dirty="0"/>
          </a:p>
          <a:p>
            <a:pPr>
              <a:lnSpc>
                <a:spcPct val="80000"/>
              </a:lnSpc>
            </a:pPr>
            <a:r>
              <a:rPr lang="en-US" sz="2000" b="0" dirty="0" smtClean="0"/>
              <a:t>More than 40 years of service </a:t>
            </a:r>
          </a:p>
          <a:p>
            <a:pPr>
              <a:lnSpc>
                <a:spcPct val="80000"/>
              </a:lnSpc>
            </a:pPr>
            <a:endParaRPr lang="en-US" sz="2000" b="0" dirty="0" smtClean="0"/>
          </a:p>
          <a:p>
            <a:pPr>
              <a:lnSpc>
                <a:spcPct val="80000"/>
              </a:lnSpc>
            </a:pPr>
            <a:r>
              <a:rPr lang="en-US" sz="2000" b="0" dirty="0" smtClean="0"/>
              <a:t>First evaluation early 1970s </a:t>
            </a:r>
          </a:p>
          <a:p>
            <a:pPr>
              <a:lnSpc>
                <a:spcPct val="80000"/>
              </a:lnSpc>
            </a:pPr>
            <a:endParaRPr lang="en-US" sz="2000" b="0" dirty="0" smtClean="0"/>
          </a:p>
          <a:p>
            <a:pPr>
              <a:lnSpc>
                <a:spcPct val="80000"/>
              </a:lnSpc>
            </a:pPr>
            <a:r>
              <a:rPr lang="en-US" sz="2000" b="0" dirty="0" smtClean="0"/>
              <a:t>Now, more than125,000 teachers, all publicly funded boards in the province</a:t>
            </a:r>
          </a:p>
          <a:p>
            <a:pPr>
              <a:lnSpc>
                <a:spcPct val="80000"/>
              </a:lnSpc>
              <a:buFontTx/>
              <a:buNone/>
            </a:pPr>
            <a:r>
              <a:rPr lang="en-US" sz="2000" b="0" dirty="0" smtClean="0"/>
              <a:t>  </a:t>
            </a:r>
          </a:p>
          <a:p>
            <a:pPr>
              <a:lnSpc>
                <a:spcPct val="80000"/>
              </a:lnSpc>
            </a:pPr>
            <a:r>
              <a:rPr lang="en-US" sz="2000" b="0" dirty="0" smtClean="0"/>
              <a:t>Nearly 20,000 applications per year</a:t>
            </a:r>
          </a:p>
          <a:p>
            <a:pPr>
              <a:lnSpc>
                <a:spcPct val="80000"/>
              </a:lnSpc>
            </a:pPr>
            <a:endParaRPr lang="en-US" sz="2000" b="0" dirty="0" smtClean="0"/>
          </a:p>
          <a:p>
            <a:pPr marL="0" indent="0">
              <a:lnSpc>
                <a:spcPct val="80000"/>
              </a:lnSpc>
              <a:buNone/>
            </a:pPr>
            <a:endParaRPr lang="en-US" sz="2000" b="0" dirty="0" smtClean="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124075" y="333375"/>
            <a:ext cx="6840538" cy="792163"/>
          </a:xfrm>
          <a:noFill/>
          <a:ln>
            <a:miter lim="800000"/>
            <a:headEnd/>
            <a:tailEnd/>
          </a:ln>
        </p:spPr>
        <p:txBody>
          <a:bodyPr vert="horz" wrap="square" lIns="91440" tIns="45720" rIns="91440" bIns="45720" numCol="1" anchor="t" anchorCtr="0" compatLnSpc="1">
            <a:prstTxWarp prst="textNoShape">
              <a:avLst/>
            </a:prstTxWarp>
          </a:bodyPr>
          <a:lstStyle/>
          <a:p>
            <a:r>
              <a:rPr lang="en-US" sz="2800" b="1" dirty="0" smtClean="0"/>
              <a:t>WHAT QECO IS</a:t>
            </a:r>
          </a:p>
        </p:txBody>
      </p:sp>
      <p:sp>
        <p:nvSpPr>
          <p:cNvPr id="6147" name="Rectangle 3"/>
          <p:cNvSpPr>
            <a:spLocks noGrp="1" noChangeArrowheads="1"/>
          </p:cNvSpPr>
          <p:nvPr>
            <p:ph type="body" idx="1"/>
          </p:nvPr>
        </p:nvSpPr>
        <p:spPr>
          <a:xfrm>
            <a:off x="2339975" y="1557338"/>
            <a:ext cx="6624638" cy="4895998"/>
          </a:xfrm>
        </p:spPr>
        <p:txBody>
          <a:bodyPr/>
          <a:lstStyle/>
          <a:p>
            <a:pPr>
              <a:buFontTx/>
              <a:buNone/>
            </a:pPr>
            <a:r>
              <a:rPr lang="en-US" sz="2800" dirty="0" smtClean="0"/>
              <a:t>	</a:t>
            </a:r>
            <a:r>
              <a:rPr lang="en-US" sz="2400" dirty="0" smtClean="0"/>
              <a:t>For Teachers and School boards:</a:t>
            </a:r>
          </a:p>
          <a:p>
            <a:pPr marL="0" indent="0">
              <a:buNone/>
            </a:pPr>
            <a:endParaRPr lang="en-US" sz="2000" dirty="0" smtClean="0"/>
          </a:p>
          <a:p>
            <a:pPr lvl="1"/>
            <a:r>
              <a:rPr lang="en-US" sz="2000" dirty="0" smtClean="0"/>
              <a:t>Negotiated in all collective agreements</a:t>
            </a:r>
          </a:p>
          <a:p>
            <a:pPr lvl="1"/>
            <a:endParaRPr lang="en-US" sz="2000" dirty="0"/>
          </a:p>
          <a:p>
            <a:pPr lvl="1"/>
            <a:r>
              <a:rPr lang="en-US" sz="2000" dirty="0" smtClean="0"/>
              <a:t>Placement is consistent </a:t>
            </a:r>
            <a:r>
              <a:rPr lang="en-US" sz="2000" dirty="0"/>
              <a:t>(</a:t>
            </a:r>
            <a:r>
              <a:rPr lang="en-US" sz="2000" dirty="0" smtClean="0"/>
              <a:t>Ontario only)</a:t>
            </a:r>
          </a:p>
          <a:p>
            <a:pPr lvl="1"/>
            <a:endParaRPr lang="en-US" sz="2000" dirty="0" smtClean="0"/>
          </a:p>
          <a:p>
            <a:pPr lvl="1"/>
            <a:r>
              <a:rPr lang="en-US" sz="2000" dirty="0" smtClean="0"/>
              <a:t>Qualifications are consistently recognized</a:t>
            </a:r>
          </a:p>
          <a:p>
            <a:pPr lvl="1"/>
            <a:endParaRPr lang="en-US" sz="2000" dirty="0" smtClean="0"/>
          </a:p>
          <a:p>
            <a:pPr lvl="1"/>
            <a:r>
              <a:rPr lang="en-US" sz="2000" dirty="0" smtClean="0"/>
              <a:t>Upgrading is systematic</a:t>
            </a:r>
          </a:p>
          <a:p>
            <a:pPr marL="457200" lvl="1" indent="0">
              <a:buNone/>
            </a:pPr>
            <a:endParaRPr lang="en-US" sz="2000" dirty="0" smtClean="0"/>
          </a:p>
          <a:p>
            <a:pPr lvl="1"/>
            <a:r>
              <a:rPr lang="en-US" sz="2000" dirty="0"/>
              <a:t>Integrity of program is </a:t>
            </a:r>
            <a:r>
              <a:rPr lang="en-US" sz="2000" dirty="0" smtClean="0"/>
              <a:t>trusted by both teachers and boards</a:t>
            </a:r>
            <a:endParaRPr lang="en-US" sz="2000" dirty="0"/>
          </a:p>
          <a:p>
            <a:pPr lvl="1"/>
            <a:endParaRPr lang="en-US" sz="2400" dirty="0" smtClean="0"/>
          </a:p>
          <a:p>
            <a:pPr lvl="1">
              <a:buFontTx/>
              <a:buNone/>
            </a:pPr>
            <a:endParaRPr lang="en-US" dirty="0" smtClean="0"/>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2411412" y="332656"/>
            <a:ext cx="6624638" cy="647700"/>
          </a:xfrm>
          <a:noFill/>
          <a:ln>
            <a:miter lim="800000"/>
            <a:headEnd/>
            <a:tailEnd/>
          </a:ln>
        </p:spPr>
        <p:txBody>
          <a:bodyPr vert="horz" wrap="square" lIns="91440" tIns="45720" rIns="91440" bIns="45720" numCol="1" anchor="t" anchorCtr="0" compatLnSpc="1">
            <a:prstTxWarp prst="textNoShape">
              <a:avLst/>
            </a:prstTxWarp>
          </a:bodyPr>
          <a:lstStyle/>
          <a:p>
            <a:r>
              <a:rPr lang="en-US" sz="2800" b="1" dirty="0" smtClean="0"/>
              <a:t>WHAT QECO IS</a:t>
            </a:r>
          </a:p>
        </p:txBody>
      </p:sp>
      <p:sp>
        <p:nvSpPr>
          <p:cNvPr id="8195" name="Rectangle 3"/>
          <p:cNvSpPr>
            <a:spLocks noGrp="1" noChangeArrowheads="1"/>
          </p:cNvSpPr>
          <p:nvPr>
            <p:ph type="body" idx="1"/>
          </p:nvPr>
        </p:nvSpPr>
        <p:spPr>
          <a:xfrm>
            <a:off x="2124075" y="1340768"/>
            <a:ext cx="6911975" cy="5256584"/>
          </a:xfrm>
        </p:spPr>
        <p:txBody>
          <a:bodyPr/>
          <a:lstStyle/>
          <a:p>
            <a:pPr>
              <a:lnSpc>
                <a:spcPct val="80000"/>
              </a:lnSpc>
              <a:buFontTx/>
              <a:buNone/>
            </a:pPr>
            <a:r>
              <a:rPr lang="en-US" sz="2400" dirty="0" smtClean="0"/>
              <a:t>	PROGRAM 5:</a:t>
            </a:r>
          </a:p>
          <a:p>
            <a:pPr>
              <a:lnSpc>
                <a:spcPct val="80000"/>
              </a:lnSpc>
              <a:buFontTx/>
              <a:buNone/>
            </a:pPr>
            <a:endParaRPr lang="en-US" sz="2400" dirty="0" smtClean="0"/>
          </a:p>
          <a:p>
            <a:pPr>
              <a:lnSpc>
                <a:spcPct val="80000"/>
              </a:lnSpc>
            </a:pPr>
            <a:r>
              <a:rPr lang="en-US" sz="2000" b="0" dirty="0" smtClean="0"/>
              <a:t>Qualification </a:t>
            </a:r>
            <a:r>
              <a:rPr lang="en-US" sz="2000" b="0" dirty="0"/>
              <a:t>e</a:t>
            </a:r>
            <a:r>
              <a:rPr lang="en-US" sz="2000" b="0" dirty="0" smtClean="0"/>
              <a:t>valuation </a:t>
            </a:r>
            <a:r>
              <a:rPr lang="en-US" sz="2000" b="0" u="sng" dirty="0" smtClean="0"/>
              <a:t>specific to Ontario education</a:t>
            </a:r>
            <a:r>
              <a:rPr lang="en-US" sz="2000" b="0" dirty="0" smtClean="0"/>
              <a:t>:</a:t>
            </a:r>
          </a:p>
          <a:p>
            <a:pPr>
              <a:lnSpc>
                <a:spcPct val="80000"/>
              </a:lnSpc>
            </a:pPr>
            <a:endParaRPr lang="en-US" sz="2000" b="0" dirty="0" smtClean="0"/>
          </a:p>
          <a:p>
            <a:pPr lvl="2">
              <a:lnSpc>
                <a:spcPct val="80000"/>
              </a:lnSpc>
              <a:buFontTx/>
              <a:buNone/>
            </a:pPr>
            <a:r>
              <a:rPr lang="en-US" sz="2000" dirty="0" smtClean="0"/>
              <a:t>	</a:t>
            </a:r>
            <a:r>
              <a:rPr lang="en-US" sz="1800" dirty="0" smtClean="0"/>
              <a:t>1. General Education Chart</a:t>
            </a:r>
          </a:p>
          <a:p>
            <a:pPr lvl="2">
              <a:lnSpc>
                <a:spcPct val="80000"/>
              </a:lnSpc>
              <a:buFontTx/>
              <a:buNone/>
            </a:pPr>
            <a:r>
              <a:rPr lang="en-US" sz="1800" dirty="0" smtClean="0"/>
              <a:t>	2. Technological Education Chart</a:t>
            </a:r>
          </a:p>
          <a:p>
            <a:pPr lvl="2">
              <a:lnSpc>
                <a:spcPct val="80000"/>
              </a:lnSpc>
              <a:buFontTx/>
              <a:buNone/>
            </a:pPr>
            <a:endParaRPr lang="en-US" sz="1800" dirty="0" smtClean="0"/>
          </a:p>
          <a:p>
            <a:pPr>
              <a:lnSpc>
                <a:spcPct val="80000"/>
              </a:lnSpc>
            </a:pPr>
            <a:r>
              <a:rPr lang="en-US" sz="2000" b="0" dirty="0" smtClean="0"/>
              <a:t>5</a:t>
            </a:r>
            <a:r>
              <a:rPr lang="en-US" sz="2000" b="0" baseline="30000" dirty="0" smtClean="0"/>
              <a:t>th</a:t>
            </a:r>
            <a:r>
              <a:rPr lang="en-US" sz="2000" b="0" dirty="0" smtClean="0"/>
              <a:t> revision since 1969</a:t>
            </a:r>
          </a:p>
          <a:p>
            <a:pPr>
              <a:lnSpc>
                <a:spcPct val="80000"/>
              </a:lnSpc>
            </a:pPr>
            <a:r>
              <a:rPr lang="en-US" sz="2000" b="0" dirty="0" smtClean="0"/>
              <a:t>May be viewed on website</a:t>
            </a:r>
          </a:p>
          <a:p>
            <a:pPr>
              <a:lnSpc>
                <a:spcPct val="80000"/>
              </a:lnSpc>
            </a:pPr>
            <a:endParaRPr lang="en-US" sz="2000" b="0" dirty="0" smtClean="0"/>
          </a:p>
          <a:p>
            <a:pPr marL="0" indent="0">
              <a:lnSpc>
                <a:spcPct val="80000"/>
              </a:lnSpc>
              <a:buNone/>
            </a:pPr>
            <a:r>
              <a:rPr lang="en-US" sz="2000" b="0" dirty="0" smtClean="0"/>
              <a:t>5 Categories available to certified teachers:</a:t>
            </a:r>
          </a:p>
          <a:p>
            <a:pPr lvl="1">
              <a:lnSpc>
                <a:spcPct val="80000"/>
              </a:lnSpc>
              <a:buFontTx/>
              <a:buNone/>
            </a:pPr>
            <a:r>
              <a:rPr lang="en-US" sz="1800" b="1" dirty="0" smtClean="0"/>
              <a:t>			</a:t>
            </a:r>
          </a:p>
          <a:p>
            <a:pPr lvl="1">
              <a:lnSpc>
                <a:spcPct val="80000"/>
              </a:lnSpc>
              <a:buFontTx/>
              <a:buNone/>
            </a:pPr>
            <a:r>
              <a:rPr lang="en-US" sz="1800" b="1" dirty="0" smtClean="0"/>
              <a:t>		A 	A1 	A2 	A3 	A4</a:t>
            </a:r>
          </a:p>
          <a:p>
            <a:pPr>
              <a:lnSpc>
                <a:spcPct val="80000"/>
              </a:lnSpc>
            </a:pPr>
            <a:endParaRPr lang="en-US" sz="2000" b="0" dirty="0" smtClean="0"/>
          </a:p>
          <a:p>
            <a:pPr>
              <a:lnSpc>
                <a:spcPct val="80000"/>
              </a:lnSpc>
            </a:pPr>
            <a:r>
              <a:rPr lang="en-US" sz="2000" b="0" dirty="0" smtClean="0"/>
              <a:t>Teachers with OCT acceptable degrees, or Tech. Education teachers with basic technological Education qualifications, will be placed in no less than Category A1</a:t>
            </a:r>
          </a:p>
          <a:p>
            <a:pPr>
              <a:lnSpc>
                <a:spcPct val="80000"/>
              </a:lnSpc>
            </a:pPr>
            <a:endParaRPr lang="en-US" sz="2000" b="0" dirty="0" smtClean="0"/>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3348038" y="260350"/>
            <a:ext cx="5075237" cy="865188"/>
          </a:xfrm>
          <a:noFill/>
          <a:ln>
            <a:miter lim="800000"/>
            <a:headEnd/>
            <a:tailEnd/>
          </a:ln>
        </p:spPr>
        <p:txBody>
          <a:bodyPr vert="horz" wrap="square" lIns="91440" tIns="45720" rIns="91440" bIns="45720" numCol="1" anchor="t" anchorCtr="0" compatLnSpc="1">
            <a:prstTxWarp prst="textNoShape">
              <a:avLst/>
            </a:prstTxWarp>
          </a:bodyPr>
          <a:lstStyle/>
          <a:p>
            <a:r>
              <a:rPr lang="en-US" sz="2800" b="1" dirty="0" smtClean="0"/>
              <a:t>Requirements to Obtain QECO Services</a:t>
            </a:r>
          </a:p>
        </p:txBody>
      </p:sp>
      <p:sp>
        <p:nvSpPr>
          <p:cNvPr id="20483" name="Rectangle 3"/>
          <p:cNvSpPr>
            <a:spLocks noGrp="1" noChangeArrowheads="1"/>
          </p:cNvSpPr>
          <p:nvPr>
            <p:ph type="body" idx="1"/>
          </p:nvPr>
        </p:nvSpPr>
        <p:spPr>
          <a:xfrm>
            <a:off x="1691680" y="1556792"/>
            <a:ext cx="7416824" cy="5112568"/>
          </a:xfrm>
        </p:spPr>
        <p:txBody>
          <a:bodyPr/>
          <a:lstStyle/>
          <a:p>
            <a:pPr>
              <a:lnSpc>
                <a:spcPct val="90000"/>
              </a:lnSpc>
              <a:buFontTx/>
              <a:buNone/>
            </a:pPr>
            <a:r>
              <a:rPr lang="en-US" sz="2000" dirty="0" smtClean="0"/>
              <a:t>				</a:t>
            </a:r>
          </a:p>
          <a:p>
            <a:pPr marL="457200" lvl="1" indent="0">
              <a:lnSpc>
                <a:spcPct val="90000"/>
              </a:lnSpc>
              <a:buNone/>
            </a:pPr>
            <a:r>
              <a:rPr lang="en-US" sz="2000" dirty="0" smtClean="0"/>
              <a:t>Service by QECO is usually limited to Ontario certified teachers who are members of AEFO, ETFO or OECTA.</a:t>
            </a:r>
          </a:p>
          <a:p>
            <a:pPr marL="457200" lvl="1" indent="0">
              <a:lnSpc>
                <a:spcPct val="90000"/>
              </a:lnSpc>
              <a:buNone/>
            </a:pPr>
            <a:endParaRPr lang="en-US" sz="2000" dirty="0" smtClean="0"/>
          </a:p>
          <a:p>
            <a:pPr marL="457200" lvl="1" indent="0">
              <a:lnSpc>
                <a:spcPct val="90000"/>
              </a:lnSpc>
              <a:buNone/>
            </a:pPr>
            <a:r>
              <a:rPr lang="en-US" sz="2000" b="1" dirty="0"/>
              <a:t>However</a:t>
            </a:r>
            <a:r>
              <a:rPr lang="en-US" sz="2000" b="1" dirty="0" smtClean="0"/>
              <a:t>….</a:t>
            </a:r>
            <a:endParaRPr lang="en-US" sz="2000" dirty="0"/>
          </a:p>
          <a:p>
            <a:pPr marL="457200" lvl="1" indent="0">
              <a:lnSpc>
                <a:spcPct val="90000"/>
              </a:lnSpc>
              <a:buNone/>
            </a:pPr>
            <a:r>
              <a:rPr lang="en-US" sz="2000" dirty="0" smtClean="0"/>
              <a:t>Some new teachers are eligible </a:t>
            </a:r>
            <a:r>
              <a:rPr lang="en-US" sz="2000" dirty="0"/>
              <a:t>for an initial evaluation </a:t>
            </a:r>
            <a:r>
              <a:rPr lang="en-US" sz="2000" b="1" u="sng" dirty="0"/>
              <a:t>without teacher affiliate membership </a:t>
            </a:r>
            <a:r>
              <a:rPr lang="en-US" sz="2000" b="1" u="sng" dirty="0" smtClean="0"/>
              <a:t>if they</a:t>
            </a:r>
            <a:r>
              <a:rPr lang="en-US" sz="2000" b="1" dirty="0" smtClean="0"/>
              <a:t>:</a:t>
            </a:r>
            <a:endParaRPr lang="en-US" sz="2000" b="1" dirty="0"/>
          </a:p>
          <a:p>
            <a:pPr marL="457200" lvl="1" indent="0">
              <a:lnSpc>
                <a:spcPct val="90000"/>
              </a:lnSpc>
              <a:buNone/>
            </a:pPr>
            <a:endParaRPr lang="en-US" sz="2000" dirty="0"/>
          </a:p>
          <a:p>
            <a:pPr marL="914400" lvl="1" indent="-457200">
              <a:lnSpc>
                <a:spcPct val="90000"/>
              </a:lnSpc>
              <a:buFont typeface="+mj-lt"/>
              <a:buAutoNum type="arabicPeriod"/>
            </a:pPr>
            <a:r>
              <a:rPr lang="en-US" sz="2000" dirty="0" smtClean="0"/>
              <a:t>Received </a:t>
            </a:r>
            <a:r>
              <a:rPr lang="en-US" sz="2000" dirty="0"/>
              <a:t>teacher education at an </a:t>
            </a:r>
            <a:r>
              <a:rPr lang="en-US" sz="2000" b="1" u="sng" dirty="0"/>
              <a:t>Ontario Publicly funded </a:t>
            </a:r>
            <a:r>
              <a:rPr lang="en-US" sz="2000" b="1" u="sng" dirty="0" smtClean="0"/>
              <a:t>institution, and;</a:t>
            </a:r>
          </a:p>
          <a:p>
            <a:pPr marL="914400" lvl="1" indent="-457200">
              <a:lnSpc>
                <a:spcPct val="90000"/>
              </a:lnSpc>
              <a:buFont typeface="+mj-lt"/>
              <a:buAutoNum type="arabicPeriod"/>
            </a:pPr>
            <a:endParaRPr lang="en-US" sz="2000" dirty="0"/>
          </a:p>
          <a:p>
            <a:pPr marL="914400" lvl="1" indent="-457200">
              <a:lnSpc>
                <a:spcPct val="90000"/>
              </a:lnSpc>
              <a:buFont typeface="+mj-lt"/>
              <a:buAutoNum type="arabicPeriod"/>
            </a:pPr>
            <a:r>
              <a:rPr lang="en-US" sz="2000" dirty="0" smtClean="0"/>
              <a:t>Apply </a:t>
            </a:r>
            <a:r>
              <a:rPr lang="en-US" sz="2000" dirty="0"/>
              <a:t>to QECO </a:t>
            </a:r>
            <a:r>
              <a:rPr lang="en-US" sz="2000" b="1" u="sng" dirty="0"/>
              <a:t>within 4 months of </a:t>
            </a:r>
            <a:r>
              <a:rPr lang="en-US" sz="2000" b="1" u="sng" dirty="0" smtClean="0"/>
              <a:t>certification</a:t>
            </a:r>
            <a:r>
              <a:rPr lang="en-US" sz="2000" b="1" dirty="0"/>
              <a:t>.</a:t>
            </a:r>
            <a:endParaRPr lang="en-US" sz="2000" b="1" dirty="0" smtClean="0"/>
          </a:p>
          <a:p>
            <a:pPr marL="914400" lvl="1" indent="-457200">
              <a:lnSpc>
                <a:spcPct val="90000"/>
              </a:lnSpc>
              <a:buFont typeface="+mj-lt"/>
              <a:buAutoNum type="arabicPeriod"/>
            </a:pPr>
            <a:endParaRPr lang="en-US" sz="2000" dirty="0"/>
          </a:p>
        </p:txBody>
      </p:sp>
    </p:spTree>
    <p:extLst>
      <p:ext uri="{BB962C8B-B14F-4D97-AF65-F5344CB8AC3E}">
        <p14:creationId xmlns:p14="http://schemas.microsoft.com/office/powerpoint/2010/main" val="403169921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3275855" y="260648"/>
            <a:ext cx="4248473" cy="865188"/>
          </a:xfrm>
          <a:noFill/>
          <a:ln>
            <a:miter lim="800000"/>
            <a:headEnd/>
            <a:tailEnd/>
          </a:ln>
        </p:spPr>
        <p:txBody>
          <a:bodyPr vert="horz" wrap="square" lIns="91440" tIns="45720" rIns="91440" bIns="45720" numCol="1" anchor="t" anchorCtr="0" compatLnSpc="1">
            <a:prstTxWarp prst="textNoShape">
              <a:avLst/>
            </a:prstTxWarp>
          </a:bodyPr>
          <a:lstStyle/>
          <a:p>
            <a:r>
              <a:rPr lang="en-US" sz="2800" b="1" dirty="0" smtClean="0"/>
              <a:t>General Education</a:t>
            </a:r>
            <a:br>
              <a:rPr lang="en-US" sz="2800" b="1" dirty="0" smtClean="0"/>
            </a:br>
            <a:r>
              <a:rPr lang="en-US" sz="2800" b="1" dirty="0" smtClean="0"/>
              <a:t> Applicants</a:t>
            </a:r>
          </a:p>
        </p:txBody>
      </p:sp>
      <p:sp>
        <p:nvSpPr>
          <p:cNvPr id="20483" name="Rectangle 3"/>
          <p:cNvSpPr>
            <a:spLocks noGrp="1" noChangeArrowheads="1"/>
          </p:cNvSpPr>
          <p:nvPr>
            <p:ph type="body" idx="1"/>
          </p:nvPr>
        </p:nvSpPr>
        <p:spPr>
          <a:xfrm>
            <a:off x="1691680" y="1772816"/>
            <a:ext cx="7416824" cy="4896544"/>
          </a:xfrm>
        </p:spPr>
        <p:txBody>
          <a:bodyPr/>
          <a:lstStyle/>
          <a:p>
            <a:pPr algn="ctr">
              <a:lnSpc>
                <a:spcPct val="90000"/>
              </a:lnSpc>
              <a:buFontTx/>
              <a:buNone/>
            </a:pPr>
            <a:r>
              <a:rPr lang="en-US" sz="2000" dirty="0" smtClean="0"/>
              <a:t>DOCUMENTATION</a:t>
            </a:r>
          </a:p>
          <a:p>
            <a:pPr>
              <a:lnSpc>
                <a:spcPct val="90000"/>
              </a:lnSpc>
              <a:buFontTx/>
              <a:buNone/>
            </a:pPr>
            <a:endParaRPr lang="en-US" sz="2000" dirty="0" smtClean="0"/>
          </a:p>
          <a:p>
            <a:pPr lvl="1">
              <a:lnSpc>
                <a:spcPct val="90000"/>
              </a:lnSpc>
            </a:pPr>
            <a:r>
              <a:rPr lang="en-US" sz="2000" dirty="0" smtClean="0"/>
              <a:t>Complete an application (available only on website)</a:t>
            </a:r>
          </a:p>
          <a:p>
            <a:pPr lvl="1">
              <a:lnSpc>
                <a:spcPct val="90000"/>
              </a:lnSpc>
            </a:pPr>
            <a:endParaRPr lang="en-US" sz="2000" u="sng" dirty="0" smtClean="0"/>
          </a:p>
          <a:p>
            <a:pPr lvl="1">
              <a:lnSpc>
                <a:spcPct val="90000"/>
              </a:lnSpc>
            </a:pPr>
            <a:r>
              <a:rPr lang="en-US" sz="2000" dirty="0" smtClean="0"/>
              <a:t>Mail </a:t>
            </a:r>
            <a:r>
              <a:rPr lang="en-US" sz="2000" u="sng" dirty="0" smtClean="0"/>
              <a:t>all official transcripts</a:t>
            </a:r>
            <a:r>
              <a:rPr lang="en-US" sz="2000" dirty="0" smtClean="0"/>
              <a:t> of all post secondary studies that you have completed including: </a:t>
            </a:r>
          </a:p>
          <a:p>
            <a:pPr lvl="1">
              <a:lnSpc>
                <a:spcPct val="90000"/>
              </a:lnSpc>
            </a:pPr>
            <a:endParaRPr lang="en-US" sz="800" dirty="0"/>
          </a:p>
          <a:p>
            <a:pPr lvl="2">
              <a:lnSpc>
                <a:spcPct val="90000"/>
              </a:lnSpc>
            </a:pPr>
            <a:r>
              <a:rPr lang="en-US" sz="2000" dirty="0" smtClean="0"/>
              <a:t>Ontario </a:t>
            </a:r>
            <a:r>
              <a:rPr lang="en-US" sz="2000" dirty="0"/>
              <a:t>c</a:t>
            </a:r>
            <a:r>
              <a:rPr lang="en-US" sz="2000" dirty="0" smtClean="0"/>
              <a:t>ollege of applied arts </a:t>
            </a:r>
            <a:r>
              <a:rPr lang="en-US" sz="2000" smtClean="0"/>
              <a:t>and technology (CAAT</a:t>
            </a:r>
            <a:r>
              <a:rPr lang="en-US" sz="2000" dirty="0" smtClean="0"/>
              <a:t>), </a:t>
            </a:r>
          </a:p>
          <a:p>
            <a:pPr lvl="2">
              <a:lnSpc>
                <a:spcPct val="90000"/>
              </a:lnSpc>
            </a:pPr>
            <a:r>
              <a:rPr lang="en-US" sz="2000" dirty="0" smtClean="0"/>
              <a:t>University (degree-granting institutions)</a:t>
            </a:r>
          </a:p>
          <a:p>
            <a:pPr lvl="2">
              <a:lnSpc>
                <a:spcPct val="90000"/>
              </a:lnSpc>
            </a:pPr>
            <a:r>
              <a:rPr lang="en-US" sz="2000" dirty="0" smtClean="0"/>
              <a:t>Teacher education</a:t>
            </a:r>
          </a:p>
          <a:p>
            <a:pPr lvl="2">
              <a:lnSpc>
                <a:spcPct val="90000"/>
              </a:lnSpc>
            </a:pPr>
            <a:r>
              <a:rPr lang="en-US" sz="2000" dirty="0" smtClean="0"/>
              <a:t>Official transcripts from any institution from which transfer credit was issued.</a:t>
            </a:r>
          </a:p>
          <a:p>
            <a:pPr marL="457200" lvl="1" indent="0">
              <a:lnSpc>
                <a:spcPct val="90000"/>
              </a:lnSpc>
              <a:buNone/>
            </a:pPr>
            <a:endParaRPr lang="en-US" sz="2000" dirty="0" smtClean="0"/>
          </a:p>
          <a:p>
            <a:pPr lvl="1">
              <a:lnSpc>
                <a:spcPct val="90000"/>
              </a:lnSpc>
              <a:buFontTx/>
              <a:buNone/>
            </a:pPr>
            <a:endParaRPr lang="en-US" sz="2000" dirty="0" smtClean="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4"/>
          <p:cNvSpPr>
            <a:spLocks noGrp="1" noChangeArrowheads="1"/>
          </p:cNvSpPr>
          <p:nvPr>
            <p:ph type="body" idx="4294967295"/>
          </p:nvPr>
        </p:nvSpPr>
        <p:spPr>
          <a:xfrm>
            <a:off x="2124075" y="1557338"/>
            <a:ext cx="6264275" cy="5184775"/>
          </a:xfrm>
        </p:spPr>
        <p:txBody>
          <a:bodyPr/>
          <a:lstStyle/>
          <a:p>
            <a:pPr marL="609600" indent="-609600">
              <a:lnSpc>
                <a:spcPct val="80000"/>
              </a:lnSpc>
              <a:buFontTx/>
              <a:buNone/>
            </a:pPr>
            <a:endParaRPr lang="en-US" sz="1800" dirty="0" smtClean="0"/>
          </a:p>
          <a:p>
            <a:pPr marL="609600" indent="-609600">
              <a:lnSpc>
                <a:spcPct val="80000"/>
              </a:lnSpc>
            </a:pPr>
            <a:r>
              <a:rPr lang="en-US" sz="1800" b="0" dirty="0" smtClean="0"/>
              <a:t>Original transcript(s) any/all Ontario Grade 13, OAC or 12U coursework completed.</a:t>
            </a:r>
          </a:p>
          <a:p>
            <a:pPr marL="609600" indent="-609600">
              <a:lnSpc>
                <a:spcPct val="80000"/>
              </a:lnSpc>
            </a:pPr>
            <a:endParaRPr lang="en-US" sz="1800" b="0" dirty="0" smtClean="0"/>
          </a:p>
          <a:p>
            <a:pPr marL="609600" indent="-609600">
              <a:lnSpc>
                <a:spcPct val="80000"/>
              </a:lnSpc>
            </a:pPr>
            <a:r>
              <a:rPr lang="en-US" sz="1800" b="0" dirty="0" smtClean="0"/>
              <a:t>Clear, unaltered photocopies with all numbers legible for all of the following qualifications from the </a:t>
            </a:r>
            <a:r>
              <a:rPr lang="en-US" sz="1800" b="0" u="sng" dirty="0" smtClean="0"/>
              <a:t>Ontario Ministry of Training, Colleges and Universities</a:t>
            </a:r>
            <a:r>
              <a:rPr lang="en-US" sz="1800" b="0" dirty="0" smtClean="0"/>
              <a:t>:</a:t>
            </a:r>
          </a:p>
          <a:p>
            <a:pPr marL="609600" indent="-609600">
              <a:lnSpc>
                <a:spcPct val="80000"/>
              </a:lnSpc>
              <a:buFontTx/>
              <a:buNone/>
            </a:pPr>
            <a:endParaRPr lang="en-US" sz="1800" b="0" dirty="0" smtClean="0"/>
          </a:p>
          <a:p>
            <a:pPr marL="990600" lvl="1" indent="-533400">
              <a:lnSpc>
                <a:spcPct val="80000"/>
              </a:lnSpc>
            </a:pPr>
            <a:r>
              <a:rPr lang="en-US" sz="1600" b="1" dirty="0" smtClean="0"/>
              <a:t>Certificate(s) of Apprenticeship</a:t>
            </a:r>
          </a:p>
          <a:p>
            <a:pPr marL="990600" lvl="1" indent="-533400">
              <a:lnSpc>
                <a:spcPct val="80000"/>
              </a:lnSpc>
            </a:pPr>
            <a:r>
              <a:rPr lang="en-US" sz="1600" b="1" dirty="0" smtClean="0"/>
              <a:t>Certificate(s) of Qualification</a:t>
            </a:r>
          </a:p>
          <a:p>
            <a:pPr marL="990600" lvl="1" indent="-533400">
              <a:lnSpc>
                <a:spcPct val="80000"/>
              </a:lnSpc>
            </a:pPr>
            <a:r>
              <a:rPr lang="en-US" sz="1600" b="1" dirty="0" smtClean="0"/>
              <a:t>Certificate(s) of Qualification with Inter-provincial Red Seal</a:t>
            </a:r>
          </a:p>
          <a:p>
            <a:pPr marL="990600" lvl="1" indent="-533400">
              <a:lnSpc>
                <a:spcPct val="80000"/>
              </a:lnSpc>
            </a:pPr>
            <a:endParaRPr lang="en-US" sz="1600" dirty="0" smtClean="0"/>
          </a:p>
          <a:p>
            <a:pPr marL="609600" indent="-609600">
              <a:lnSpc>
                <a:spcPct val="80000"/>
              </a:lnSpc>
            </a:pPr>
            <a:r>
              <a:rPr lang="en-US" sz="1800" b="0" dirty="0" smtClean="0"/>
              <a:t>Original transcript(s) for any/all university degree-credit coursework completed.</a:t>
            </a:r>
          </a:p>
          <a:p>
            <a:pPr marL="609600" indent="-609600">
              <a:lnSpc>
                <a:spcPct val="80000"/>
              </a:lnSpc>
            </a:pPr>
            <a:endParaRPr lang="en-US" sz="1800" b="0" dirty="0" smtClean="0"/>
          </a:p>
          <a:p>
            <a:pPr marL="609600" indent="-609600">
              <a:lnSpc>
                <a:spcPct val="80000"/>
              </a:lnSpc>
            </a:pPr>
            <a:r>
              <a:rPr lang="en-US" sz="1800" b="0" dirty="0" smtClean="0"/>
              <a:t>Original transcript(s) for all coursework completed at an Ontario </a:t>
            </a:r>
            <a:r>
              <a:rPr lang="en-US" sz="1800" b="0" dirty="0"/>
              <a:t>c</a:t>
            </a:r>
            <a:r>
              <a:rPr lang="en-US" sz="1800" b="0" dirty="0" smtClean="0"/>
              <a:t>ollege of applied </a:t>
            </a:r>
            <a:r>
              <a:rPr lang="en-US" sz="1800" b="0" dirty="0"/>
              <a:t>a</a:t>
            </a:r>
            <a:r>
              <a:rPr lang="en-US" sz="1800" b="0" dirty="0" smtClean="0"/>
              <a:t>rts and technology (CAAT).</a:t>
            </a:r>
            <a:endParaRPr lang="en-US" sz="800" b="0" dirty="0" smtClean="0"/>
          </a:p>
        </p:txBody>
      </p:sp>
      <p:sp>
        <p:nvSpPr>
          <p:cNvPr id="43010" name="Rectangle 5"/>
          <p:cNvSpPr>
            <a:spLocks noGrp="1" noChangeArrowheads="1"/>
          </p:cNvSpPr>
          <p:nvPr>
            <p:ph type="title" idx="4294967295"/>
          </p:nvPr>
        </p:nvSpPr>
        <p:spPr bwMode="auto">
          <a:xfrm>
            <a:off x="2987675" y="115888"/>
            <a:ext cx="5267325" cy="1143000"/>
          </a:xfrm>
          <a:prstGeom prst="rect">
            <a:avLst/>
          </a:prstGeom>
          <a:noFill/>
          <a:ln>
            <a:miter lim="800000"/>
            <a:headEnd/>
            <a:tailEnd/>
          </a:ln>
        </p:spPr>
        <p:txBody>
          <a:bodyPr/>
          <a:lstStyle/>
          <a:p>
            <a:r>
              <a:rPr lang="en-US" sz="2800" b="1" dirty="0" smtClean="0"/>
              <a:t>Technological Studies </a:t>
            </a:r>
            <a:br>
              <a:rPr lang="en-US" sz="2800" b="1" dirty="0" smtClean="0"/>
            </a:br>
            <a:r>
              <a:rPr lang="en-US" sz="2800" b="1" dirty="0" smtClean="0"/>
              <a:t>Applicants</a:t>
            </a:r>
            <a:br>
              <a:rPr lang="en-US" sz="2800" b="1" dirty="0" smtClean="0"/>
            </a:br>
            <a:r>
              <a:rPr lang="en-US" sz="2400" dirty="0" smtClean="0"/>
              <a:t>Required Documents</a:t>
            </a:r>
            <a:r>
              <a:rPr lang="en-US" dirty="0" smtClean="0"/>
              <a:t> </a:t>
            </a:r>
          </a:p>
        </p:txBody>
      </p:sp>
    </p:spTree>
    <p:extLst>
      <p:ext uri="{BB962C8B-B14F-4D97-AF65-F5344CB8AC3E}">
        <p14:creationId xmlns:p14="http://schemas.microsoft.com/office/powerpoint/2010/main" val="32323394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30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 grpId="0" autoUpdateAnimBg="0"/>
    </p:bldLst>
  </p:timing>
</p:sld>
</file>

<file path=ppt/theme/theme1.xml><?xml version="1.0" encoding="utf-8"?>
<a:theme xmlns:a="http://schemas.openxmlformats.org/drawingml/2006/main" name="40th Anniversary Presentation_Blank Template">
  <a:themeElements>
    <a:clrScheme name="40th Anniversary Presentation_Blank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0th Anniversary Presentation_Blank 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1800" b="1" i="0" u="none" strike="noStrike" cap="none" normalizeH="0" baseline="0" smtClean="0">
            <a:ln>
              <a:noFill/>
            </a:ln>
            <a:solidFill>
              <a:schemeClr val="tx1"/>
            </a:solidFill>
            <a:effectLst/>
            <a:latin typeface="Arial" charset="0"/>
            <a:ea typeface="ＭＳ Ｐゴシック" pitchFamily="18" charset="-128"/>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1800" b="1" i="0" u="none" strike="noStrike" cap="none" normalizeH="0" baseline="0" smtClean="0">
            <a:ln>
              <a:noFill/>
            </a:ln>
            <a:solidFill>
              <a:schemeClr val="tx1"/>
            </a:solidFill>
            <a:effectLst/>
            <a:latin typeface="Arial" charset="0"/>
            <a:ea typeface="ＭＳ Ｐゴシック" pitchFamily="18" charset="-128"/>
            <a:cs typeface="Arial" charset="0"/>
          </a:defRPr>
        </a:defPPr>
      </a:lstStyle>
    </a:lnDef>
  </a:objectDefaults>
  <a:extraClrSchemeLst>
    <a:extraClrScheme>
      <a:clrScheme name="40th Anniversary Presentation_Blank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0th Anniversary Presentation_Blank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0th Anniversary Presentation_Blank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0th Anniversary Presentation_Blank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0th Anniversary Presentation_Blank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0th Anniversary Presentation_Blank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0th Anniversary Presentation_Blank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0th Anniversary Presentation_Blank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0th Anniversary Presentation_Blank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0th Anniversary Presentation_Blank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0th Anniversary Presentation_Blank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0th Anniversary Presentation_Blank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40th Anniversary Presentation_Blank Template</Template>
  <TotalTime>2166</TotalTime>
  <Words>792</Words>
  <Application>Microsoft Office PowerPoint</Application>
  <PresentationFormat>On-screen Show (4:3)</PresentationFormat>
  <Paragraphs>334</Paragraphs>
  <Slides>29</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ＭＳ Ｐゴシック</vt:lpstr>
      <vt:lpstr>Arial</vt:lpstr>
      <vt:lpstr>Courier New</vt:lpstr>
      <vt:lpstr>40th Anniversary Presentation_Blank Template</vt:lpstr>
      <vt:lpstr>QECO/COEQ  The Qualifications Evaluation Council of Ontario  Presentation For    2016 Graduating Teacher Candidates at Ontario Teacher Education Institutions  January, 2016 </vt:lpstr>
      <vt:lpstr>QECO: AN OVERVIEW</vt:lpstr>
      <vt:lpstr>WHAT IS QECO?</vt:lpstr>
      <vt:lpstr>WHAT QECO IS</vt:lpstr>
      <vt:lpstr>WHAT QECO IS</vt:lpstr>
      <vt:lpstr>WHAT QECO IS</vt:lpstr>
      <vt:lpstr>Requirements to Obtain QECO Services</vt:lpstr>
      <vt:lpstr>General Education  Applicants</vt:lpstr>
      <vt:lpstr>Technological Studies  Applicants Required Documents </vt:lpstr>
      <vt:lpstr>Ontario Faculties of Education General Studies</vt:lpstr>
      <vt:lpstr>General Studies  Category A</vt:lpstr>
      <vt:lpstr>General Studies  Category A1</vt:lpstr>
      <vt:lpstr>General Studies  Category A2</vt:lpstr>
      <vt:lpstr>General Studies  Category A3</vt:lpstr>
      <vt:lpstr>General Studies  Category A4</vt:lpstr>
      <vt:lpstr>Technological Studies  Categories and Routes</vt:lpstr>
      <vt:lpstr>PowerPoint Presentation</vt:lpstr>
      <vt:lpstr>PowerPoint Presentation</vt:lpstr>
      <vt:lpstr>PowerPoint Presentation</vt:lpstr>
      <vt:lpstr>PowerPoint Presentation</vt:lpstr>
      <vt:lpstr>Common Issues   </vt:lpstr>
      <vt:lpstr>Common Issues   </vt:lpstr>
      <vt:lpstr>Common Issues  Internationally Educated Applicants    </vt:lpstr>
      <vt:lpstr>ROUTES TO UPGRADING General Studies </vt:lpstr>
      <vt:lpstr>Routes to Upgrading Technological Studies  </vt:lpstr>
      <vt:lpstr>Poster in Schools</vt:lpstr>
      <vt:lpstr>Student QECO  Category Placements</vt:lpstr>
      <vt:lpstr>Summary for New Applicants  to QECO </vt:lpstr>
      <vt:lpstr>QECO  The Qualifications Evaluation Council of Ontario  qeco.on.ca</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QECO/COEQ  The Qualifications Evaluation Council of Ontario  Presentation to:   University  2010 - 2011 Teacher Candidates  Date</dc:title>
  <dc:creator>Ken Collins</dc:creator>
  <cp:lastModifiedBy>Ken Collins</cp:lastModifiedBy>
  <cp:revision>117</cp:revision>
  <cp:lastPrinted>2016-01-04T14:52:18Z</cp:lastPrinted>
  <dcterms:created xsi:type="dcterms:W3CDTF">2010-08-31T18:49:22Z</dcterms:created>
  <dcterms:modified xsi:type="dcterms:W3CDTF">2016-01-07T19:28:24Z</dcterms:modified>
</cp:coreProperties>
</file>